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51"/>
  </p:handoutMasterIdLst>
  <p:sldIdLst>
    <p:sldId id="263" r:id="rId5"/>
    <p:sldId id="272" r:id="rId6"/>
    <p:sldId id="273" r:id="rId7"/>
    <p:sldId id="352" r:id="rId8"/>
    <p:sldId id="370" r:id="rId9"/>
    <p:sldId id="391" r:id="rId10"/>
    <p:sldId id="392" r:id="rId11"/>
    <p:sldId id="393" r:id="rId12"/>
    <p:sldId id="394" r:id="rId13"/>
    <p:sldId id="399" r:id="rId14"/>
    <p:sldId id="395" r:id="rId15"/>
    <p:sldId id="396" r:id="rId16"/>
    <p:sldId id="397" r:id="rId17"/>
    <p:sldId id="398" r:id="rId18"/>
    <p:sldId id="400" r:id="rId19"/>
    <p:sldId id="335" r:id="rId20"/>
    <p:sldId id="414" r:id="rId21"/>
    <p:sldId id="353" r:id="rId22"/>
    <p:sldId id="401" r:id="rId23"/>
    <p:sldId id="372" r:id="rId24"/>
    <p:sldId id="258" r:id="rId25"/>
    <p:sldId id="359" r:id="rId26"/>
    <p:sldId id="360" r:id="rId27"/>
    <p:sldId id="361" r:id="rId28"/>
    <p:sldId id="362" r:id="rId29"/>
    <p:sldId id="363" r:id="rId30"/>
    <p:sldId id="288" r:id="rId31"/>
    <p:sldId id="343" r:id="rId32"/>
    <p:sldId id="365" r:id="rId33"/>
    <p:sldId id="368" r:id="rId34"/>
    <p:sldId id="382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336" r:id="rId48"/>
    <p:sldId id="337" r:id="rId49"/>
    <p:sldId id="262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  <p:cmAuthor id="3" name="Elena" initials="E" lastIdx="2" clrIdx="2">
    <p:extLst>
      <p:ext uri="{19B8F6BF-5375-455C-9EA6-DF929625EA0E}">
        <p15:presenceInfo xmlns:p15="http://schemas.microsoft.com/office/powerpoint/2012/main" userId="E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3F8"/>
    <a:srgbClr val="FADFEB"/>
    <a:srgbClr val="FDF1F6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12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hyperlink" Target="https://eduportal44.ru/Kostroma_EDU/ds16/SitePages/%D0%94%D0%B7%D0%B2%D0%B8%D0%BD%D1%87%D1%83%D0%BA%20%D0%90%D0%BD%D0%B6%D0%B5%D0%BB%D0%B8%D0%BA%D0%B0%20%D0%95%D0%B2%D0%B3%D0%B5%D0%BD%D1%8C%D0%B5%D0%B2%D0%BD%D0%B0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11.png"/><Relationship Id="rId15" Type="http://schemas.openxmlformats.org/officeDocument/2006/relationships/hyperlink" Target="https://catherineasquithgallery.com/raznye-fony/11684-fon-dlja-vospitatelja-detskogo-sada-211-foto.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1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https://eduportal44.ru/Kostroma_EDU/ds16/SitePages/%D0%94%D0%B7%D0%B2%D0%B8%D0%BD%D1%87%D1%83%D0%BA%20%D0%90%D0%BD%D0%B6%D0%B5%D0%BB%D0%B8%D0%BA%D0%B0%20%D0%95%D0%B2%D0%B3%D0%B5%D0%BD%D1%8C%D0%B5%D0%B2%D0%BD%D0%B0.asp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Шилова Е. С.,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3105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808" y="2102637"/>
            <a:ext cx="11087141" cy="2514237"/>
          </a:xfrm>
        </p:spPr>
        <p:txBody>
          <a:bodyPr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Эффективные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способ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закрепления 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совершенствования устных вычислительных умений и навыков в III классе: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в сотрудничестве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(вариант «Учимся вместе»)</a:t>
            </a:r>
            <a:br>
              <a:rPr lang="ru-RU" sz="3200" dirty="0">
                <a:solidFill>
                  <a:srgbClr val="FF0000"/>
                </a:solidFill>
              </a:rPr>
            </a:br>
            <a:br>
              <a:rPr lang="ru-RU" sz="3200" dirty="0">
                <a:solidFill>
                  <a:srgbClr val="FF0000"/>
                </a:solidFill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 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3" y="302616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743484" y="2519082"/>
            <a:ext cx="10936325" cy="1846730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сложения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числа с двузначным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запомнить следующие способы рассуждений: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32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складываю</a:t>
            </a:r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десятками, единицы с единицами, полученные результаты складываю</a:t>
            </a:r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числу прибавляю десятки,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единицы.</a:t>
            </a:r>
          </a:p>
          <a:p>
            <a:pPr marR="184150" lvl="0" algn="just">
              <a:lnSpc>
                <a:spcPct val="107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146657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1176867"/>
            <a:ext cx="11681011" cy="3188945"/>
          </a:xfrm>
        </p:spPr>
        <p:txBody>
          <a:bodyPr/>
          <a:lstStyle/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54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4 единицы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23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– </a:t>
            </a:r>
          </a:p>
          <a:p>
            <a:pPr marL="444500"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514350" marR="184150" lvl="0" indent="-514350" algn="just">
              <a:lnSpc>
                <a:spcPct val="107000"/>
              </a:lnSpc>
              <a:buFont typeface="+mj-lt"/>
              <a:buAutoNum type="arabicParenR" startAt="2"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Десятки вычитаю из десятков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50 – 20 = 30.</a:t>
            </a: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 startAt="2"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Единицы вычитаю из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4 – 3 = 1.</a:t>
            </a:r>
          </a:p>
          <a:p>
            <a:pPr marL="342900" marR="18415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2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Полученные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результаты складываю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30 + 1 = 31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9C7535-C1F6-435F-9F7D-603EA1710C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69456" y="1765874"/>
            <a:ext cx="3792070" cy="14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66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60148" y="1157388"/>
            <a:ext cx="11681011" cy="3188945"/>
          </a:xfrm>
        </p:spPr>
        <p:txBody>
          <a:bodyPr/>
          <a:lstStyle/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50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0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единиц,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23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– 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Сначала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из десятков вычитаю  десятки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50 –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20 = 30.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3) Потом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вычитаю единицы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30 – 3 = 27.</a:t>
            </a: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8B33BB-157C-4EEF-BD2B-87D9E2DCD7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36612" y="2276951"/>
            <a:ext cx="4473387" cy="16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2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564023" y="1157388"/>
            <a:ext cx="10756812" cy="3188945"/>
          </a:xfrm>
        </p:spPr>
        <p:txBody>
          <a:bodyPr/>
          <a:lstStyle/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100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10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0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единиц,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23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– 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Сначала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из десятков вычитаю  десятки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100 –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20 = 70.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3) Потом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вычитаю единицы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70 – 3 = 67.</a:t>
            </a: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запомни!!!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14CC0F-2000-4D1E-A61E-6EFC8AB5EC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57342" y="2375555"/>
            <a:ext cx="4346324" cy="1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6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06958" y="122268"/>
            <a:ext cx="11681011" cy="3666566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               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25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5342966"/>
            <a:ext cx="8633012" cy="815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41A4B7-8872-4555-ACC6-DDE67F0738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40541" y="1900517"/>
            <a:ext cx="7349635" cy="31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3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92980" y="2519082"/>
            <a:ext cx="10902545" cy="2662518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вычитания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числа  двузначного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запомнить следующие способы рассуждений: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вычитаю из десятков, единицы из единиц, полученные результаты складываю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(этот способ не всегда подходит, так как может быть вычитаемое с большим количеством единиц);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числа вычитаю десятки,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единицы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5325034"/>
            <a:ext cx="8633012" cy="833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19974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3183701" y="614644"/>
            <a:ext cx="8937812" cy="467536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358720" y="540689"/>
            <a:ext cx="7955986" cy="6422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Задания для участников команд: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 на карточке свою фамилию;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 вычисления.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F9892B-4DD7-470E-A60C-41AE2D344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3193161"/>
            <a:ext cx="2580572" cy="3175200"/>
          </a:xfrm>
          <a:prstGeom prst="rect">
            <a:avLst/>
          </a:prstGeom>
        </p:spPr>
      </p:pic>
      <p:pic>
        <p:nvPicPr>
          <p:cNvPr id="13" name="Picture 2" descr="Детские картинки про уроки">
            <a:extLst>
              <a:ext uri="{FF2B5EF4-FFF2-40B4-BE49-F238E27FC236}">
                <a16:creationId xmlns:a16="http://schemas.microsoft.com/office/drawing/2014/main" id="{4FE94492-8B1E-45AB-A5B8-E93685CA9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9" b="95528" l="10000" r="90000">
                        <a14:foregroundMark x1="33731" y1="95528" x2="67761" y2="89431"/>
                        <a14:foregroundMark x1="44030" y1="37398" x2="46866" y2="51626"/>
                        <a14:foregroundMark x1="49403" y1="38415" x2="52537" y2="55081"/>
                        <a14:foregroundMark x1="33674" y1="74353" x2="34030" y2="74390"/>
                        <a14:foregroundMark x1="32090" y1="74187" x2="32889" y2="74271"/>
                        <a14:backgroundMark x1="71791" y1="25813" x2="79104" y2="90041"/>
                        <a14:backgroundMark x1="61493" y1="62398" x2="71493" y2="60366"/>
                        <a14:backgroundMark x1="36269" y1="69715" x2="36269" y2="71545"/>
                        <a14:backgroundMark x1="61642" y1="60163" x2="61045" y2="64431"/>
                        <a14:backgroundMark x1="32836" y1="72561" x2="32090" y2="72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18266"/>
          <a:stretch/>
        </p:blipFill>
        <p:spPr bwMode="auto">
          <a:xfrm flipH="1">
            <a:off x="10102044" y="-158453"/>
            <a:ext cx="2280709" cy="24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D1A05-991C-4D70-9019-FE28A5909338}"/>
              </a:ext>
            </a:extLst>
          </p:cNvPr>
          <p:cNvSpPr txBox="1"/>
          <p:nvPr/>
        </p:nvSpPr>
        <p:spPr>
          <a:xfrm>
            <a:off x="268942" y="1837766"/>
            <a:ext cx="28418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Третий этап</a:t>
            </a:r>
          </a:p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33493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922461" y="0"/>
            <a:ext cx="8606930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73" y="1341214"/>
            <a:ext cx="6947403" cy="49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2997642"/>
            <a:ext cx="3191652" cy="3629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72765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76924" y="627529"/>
            <a:ext cx="8937812" cy="458852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358720" y="540689"/>
            <a:ext cx="7955986" cy="799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Задания для капитанов команд: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2800" b="1" dirty="0">
                <a:latin typeface="Times New Roman" panose="02020603050405020304" pitchFamily="18" charset="0"/>
              </a:rPr>
              <a:t>собрать карточки с выполненными заданиями своих участников, сложить их в конверт;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2800" b="1" dirty="0">
                <a:latin typeface="Times New Roman" panose="02020603050405020304" pitchFamily="18" charset="0"/>
              </a:rPr>
              <a:t> передать конверт капитанам других команд:</a:t>
            </a:r>
          </a:p>
          <a:p>
            <a:pPr marL="457200" lvl="0" indent="-457200" algn="just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907415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 → 4 → 1;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907415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 → 5 → 2;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90741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3 → 6 → 3.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F9892B-4DD7-470E-A60C-41AE2D344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3193161"/>
            <a:ext cx="258057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D1A05-991C-4D70-9019-FE28A5909338}"/>
              </a:ext>
            </a:extLst>
          </p:cNvPr>
          <p:cNvSpPr txBox="1"/>
          <p:nvPr/>
        </p:nvSpPr>
        <p:spPr>
          <a:xfrm>
            <a:off x="277906" y="1281953"/>
            <a:ext cx="26445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Четвёртый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</a:t>
            </a:r>
          </a:p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Групповая </a:t>
            </a:r>
          </a:p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работа</a:t>
            </a:r>
          </a:p>
        </p:txBody>
      </p:sp>
    </p:spTree>
    <p:extLst>
      <p:ext uri="{BB962C8B-B14F-4D97-AF65-F5344CB8AC3E}">
        <p14:creationId xmlns:p14="http://schemas.microsoft.com/office/powerpoint/2010/main" val="204602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76924" y="627529"/>
            <a:ext cx="8937812" cy="458852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358720" y="540689"/>
            <a:ext cx="7955986" cy="9059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Задания для участников команд: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endParaRPr lang="ru-RU" sz="2800" b="1" dirty="0">
              <a:latin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3200" b="1" dirty="0">
                <a:latin typeface="Times New Roman" panose="02020603050405020304" pitchFamily="18" charset="0"/>
              </a:rPr>
              <a:t>проверь правильность вычислений участником другой команды;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3200" b="1" dirty="0">
                <a:latin typeface="Times New Roman" panose="02020603050405020304" pitchFamily="18" charset="0"/>
              </a:rPr>
              <a:t>исправь допущенные ошибки, запиши вычисления правильно;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3200" b="1" dirty="0">
                <a:latin typeface="Times New Roman" panose="02020603050405020304" pitchFamily="18" charset="0"/>
              </a:rPr>
              <a:t>объясни выполненные вычисления участникам своей команды.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369435" algn="l"/>
              </a:tabLst>
            </a:pPr>
            <a:endParaRPr lang="ru-RU" sz="2800" b="1" dirty="0">
              <a:latin typeface="Times New Roman" panose="02020603050405020304" pitchFamily="18" charset="0"/>
            </a:endParaRP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F9892B-4DD7-470E-A60C-41AE2D344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3193161"/>
            <a:ext cx="258057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D1A05-991C-4D70-9019-FE28A5909338}"/>
              </a:ext>
            </a:extLst>
          </p:cNvPr>
          <p:cNvSpPr txBox="1"/>
          <p:nvPr/>
        </p:nvSpPr>
        <p:spPr>
          <a:xfrm>
            <a:off x="277906" y="1281953"/>
            <a:ext cx="26445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Четвёртый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</a:t>
            </a:r>
          </a:p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Групповая </a:t>
            </a:r>
          </a:p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работа</a:t>
            </a:r>
          </a:p>
        </p:txBody>
      </p:sp>
    </p:spTree>
    <p:extLst>
      <p:ext uri="{BB962C8B-B14F-4D97-AF65-F5344CB8AC3E}">
        <p14:creationId xmlns:p14="http://schemas.microsoft.com/office/powerpoint/2010/main" val="172055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C8EF49C-D4A4-467F-9710-D52EDE7253F6}"/>
              </a:ext>
            </a:extLst>
          </p:cNvPr>
          <p:cNvSpPr/>
          <p:nvPr/>
        </p:nvSpPr>
        <p:spPr>
          <a:xfrm>
            <a:off x="2613566" y="635286"/>
            <a:ext cx="9234743" cy="54166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5331" y="2428472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779" y="2354104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0" y="3189338"/>
            <a:ext cx="2227716" cy="31752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4169">
            <a:off x="2069218" y="6143551"/>
            <a:ext cx="1042447" cy="7101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551A37-1417-4155-BB7A-2EFE7EE37167}"/>
              </a:ext>
            </a:extLst>
          </p:cNvPr>
          <p:cNvSpPr txBox="1"/>
          <p:nvPr/>
        </p:nvSpPr>
        <p:spPr>
          <a:xfrm>
            <a:off x="6758100" y="1481377"/>
            <a:ext cx="46374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делится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команды по 4 человека.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A40884A-BB39-410B-B973-99E1497A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83" b="96454" l="2312" r="97303">
                        <a14:foregroundMark x1="9285" y1="75621" x2="12331" y2="95319"/>
                        <a14:foregroundMark x1="5202" y1="49220" x2="8867" y2="72921"/>
                        <a14:foregroundMark x1="28131" y1="95035" x2="37861" y2="96454"/>
                        <a14:foregroundMark x1="10790" y1="63830" x2="16185" y2="61277"/>
                        <a14:foregroundMark x1="24952" y1="40993" x2="25337" y2="53333"/>
                        <a14:foregroundMark x1="52216" y1="11631" x2="59249" y2="37447"/>
                        <a14:foregroundMark x1="59249" y1="37447" x2="59249" y2="38582"/>
                        <a14:foregroundMark x1="45857" y1="12482" x2="42678" y2="27801"/>
                        <a14:foregroundMark x1="42678" y1="27801" x2="42678" y2="28085"/>
                        <a14:foregroundMark x1="42486" y1="39007" x2="45665" y2="44255"/>
                        <a14:foregroundMark x1="48651" y1="54752" x2="48266" y2="63546"/>
                        <a14:foregroundMark x1="49807" y1="52482" x2="55010" y2="56312"/>
                        <a14:foregroundMark x1="65414" y1="94184" x2="70617" y2="95887"/>
                        <a14:foregroundMark x1="90366" y1="85390" x2="96917" y2="90071"/>
                        <a14:foregroundMark x1="76397" y1="35461" x2="76782" y2="43688"/>
                        <a14:foregroundMark x1="47013" y1="27234" x2="55973" y2="33617"/>
                        <a14:foregroundMark x1="47013" y1="6383" x2="57418" y2="8369"/>
                        <a14:foregroundMark x1="3565" y1="95035" x2="7803" y2="85390"/>
                        <a14:foregroundMark x1="66185" y1="73333" x2="69942" y2="75887"/>
                        <a14:foregroundMark x1="65222" y1="79433" x2="69557" y2="81277"/>
                        <a14:foregroundMark x1="2794" y1="48936" x2="2408" y2="65390"/>
                        <a14:foregroundMark x1="97303" y1="51631" x2="96917" y2="58582"/>
                        <a14:backgroundMark x1="7611" y1="75319" x2="8382" y2="75603"/>
                        <a14:backgroundMark x1="20328" y1="73617" x2="22351" y2="74752"/>
                        <a14:backgroundMark x1="8767" y1="75035" x2="9538" y2="75035"/>
                        <a14:backgroundMark x1="22929" y1="84113" x2="22158" y2="89787"/>
                        <a14:backgroundMark x1="37283" y1="84397" x2="38247" y2="90922"/>
                        <a14:backgroundMark x1="40462" y1="72482" x2="40848" y2="75887"/>
                        <a14:backgroundMark x1="57996" y1="80709" x2="58767" y2="90071"/>
                        <a14:backgroundMark x1="73796" y1="71489" x2="76397" y2="73333"/>
                        <a14:backgroundMark x1="76012" y1="86241" x2="76204" y2="91773"/>
                        <a14:backgroundMark x1="65414" y1="70638" x2="65607" y2="72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09" y="591067"/>
            <a:ext cx="3890644" cy="26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Готовимся к поступлению в детский сад. Когда и куда? - Страна Мам">
            <a:extLst>
              <a:ext uri="{FF2B5EF4-FFF2-40B4-BE49-F238E27FC236}">
                <a16:creationId xmlns:a16="http://schemas.microsoft.com/office/drawing/2014/main" id="{B2791E29-8D2B-4970-AA21-025C56199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01" b="91099" l="3750" r="97188">
                        <a14:foregroundMark x1="8906" y1="25131" x2="13125" y2="84031"/>
                        <a14:foregroundMark x1="3750" y1="24084" x2="4063" y2="40314"/>
                        <a14:foregroundMark x1="7344" y1="91623" x2="14844" y2="90314"/>
                        <a14:foregroundMark x1="5156" y1="62565" x2="4844" y2="68325"/>
                        <a14:foregroundMark x1="19063" y1="62565" x2="19688" y2="66754"/>
                        <a14:foregroundMark x1="36094" y1="90052" x2="48281" y2="89005"/>
                        <a14:foregroundMark x1="48281" y1="89005" x2="73594" y2="91361"/>
                        <a14:foregroundMark x1="73594" y1="91361" x2="74219" y2="91099"/>
                        <a14:foregroundMark x1="81094" y1="91099" x2="89375" y2="87696"/>
                        <a14:foregroundMark x1="88438" y1="19372" x2="86094" y2="67277"/>
                        <a14:foregroundMark x1="87031" y1="13351" x2="92656" y2="30890"/>
                        <a14:foregroundMark x1="92656" y1="30890" x2="92813" y2="33246"/>
                        <a14:foregroundMark x1="97188" y1="18848" x2="92969" y2="28534"/>
                        <a14:foregroundMark x1="41250" y1="12304" x2="45156" y2="17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2" b="6137"/>
          <a:stretch/>
        </p:blipFill>
        <p:spPr bwMode="auto">
          <a:xfrm>
            <a:off x="7426817" y="3201322"/>
            <a:ext cx="3389933" cy="26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0D91AB-89F4-4485-8BE3-1FA026A9C1F2}"/>
              </a:ext>
            </a:extLst>
          </p:cNvPr>
          <p:cNvSpPr txBox="1"/>
          <p:nvPr/>
        </p:nvSpPr>
        <p:spPr>
          <a:xfrm>
            <a:off x="2733513" y="4126856"/>
            <a:ext cx="43453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присваивается номер: 1, 2, 3, 4.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3EDDA2-0F18-4E0C-9FB5-D51D0F0901B4}"/>
              </a:ext>
            </a:extLst>
          </p:cNvPr>
          <p:cNvSpPr txBox="1"/>
          <p:nvPr/>
        </p:nvSpPr>
        <p:spPr>
          <a:xfrm>
            <a:off x="3150695" y="3289570"/>
            <a:ext cx="3048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dirty="0">
                <a:effectLst/>
                <a:latin typeface="YS Text"/>
                <a:hlinkClick r:id="rId15"/>
              </a:rPr>
              <a:t>catherineasquithgallery.com</a:t>
            </a:r>
            <a:endParaRPr lang="ru-RU" sz="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5C5DFE-523F-4738-8EFA-9F86D26C75AE}"/>
              </a:ext>
            </a:extLst>
          </p:cNvPr>
          <p:cNvSpPr txBox="1"/>
          <p:nvPr/>
        </p:nvSpPr>
        <p:spPr>
          <a:xfrm>
            <a:off x="7957330" y="28989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19CB68-B3DF-4BAB-81AE-282793636948}"/>
              </a:ext>
            </a:extLst>
          </p:cNvPr>
          <p:cNvSpPr txBox="1"/>
          <p:nvPr/>
        </p:nvSpPr>
        <p:spPr>
          <a:xfrm>
            <a:off x="8572819" y="29057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D6F194-3430-495E-AB59-1770E5C12D8D}"/>
              </a:ext>
            </a:extLst>
          </p:cNvPr>
          <p:cNvSpPr txBox="1"/>
          <p:nvPr/>
        </p:nvSpPr>
        <p:spPr>
          <a:xfrm>
            <a:off x="9258607" y="289949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BA25C3-E034-4370-9E5B-3D9B28CEFD53}"/>
              </a:ext>
            </a:extLst>
          </p:cNvPr>
          <p:cNvSpPr txBox="1"/>
          <p:nvPr/>
        </p:nvSpPr>
        <p:spPr>
          <a:xfrm>
            <a:off x="9995833" y="29057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EA4C0A-3674-478E-83C8-BFFD8B8FD2E0}"/>
              </a:ext>
            </a:extLst>
          </p:cNvPr>
          <p:cNvSpPr txBox="1"/>
          <p:nvPr/>
        </p:nvSpPr>
        <p:spPr>
          <a:xfrm>
            <a:off x="9756524" y="5836537"/>
            <a:ext cx="9502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dirty="0">
                <a:effectLst/>
                <a:latin typeface="YS Text"/>
                <a:hlinkClick r:id="rId16"/>
              </a:rPr>
              <a:t>eduportal44.ru</a:t>
            </a:r>
            <a:endParaRPr lang="ru-RU" sz="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877F4B-A0DC-4AEF-947E-045B46F589D1}"/>
              </a:ext>
            </a:extLst>
          </p:cNvPr>
          <p:cNvSpPr txBox="1"/>
          <p:nvPr/>
        </p:nvSpPr>
        <p:spPr>
          <a:xfrm>
            <a:off x="223266" y="1358563"/>
            <a:ext cx="21107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Первый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 </a:t>
            </a:r>
          </a:p>
        </p:txBody>
      </p:sp>
    </p:spTree>
    <p:extLst>
      <p:ext uri="{BB962C8B-B14F-4D97-AF65-F5344CB8AC3E}">
        <p14:creationId xmlns:p14="http://schemas.microsoft.com/office/powerpoint/2010/main" val="9411509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31" grpId="0"/>
      <p:bldP spid="32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Образец правильного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796994" y="876519"/>
            <a:ext cx="10876561" cy="455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200" b="1" i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красным цветом </a:t>
            </a:r>
            <a:r>
              <a:rPr lang="ru-RU" sz="32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карточке показать допущенные ошибки и рядом выполнить вычисления правильно.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 – 23 = (40 – 20) </a:t>
            </a:r>
            <a:r>
              <a:rPr lang="ru-RU" sz="28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 – 3) = </a:t>
            </a:r>
            <a:r>
              <a:rPr lang="ru-RU" sz="28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45 – 23 = (40 – 20) + (5 – 3) = 22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– 46 = (100 – 40) </a:t>
            </a:r>
            <a:r>
              <a:rPr lang="ru-RU" sz="28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= </a:t>
            </a:r>
            <a:r>
              <a:rPr lang="ru-RU" sz="28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 </a:t>
            </a: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100 – 46 = (100 – 40) – 6 = 54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2648C0-60F5-4ED3-B5EA-9B76BCA70004}"/>
              </a:ext>
            </a:extLst>
          </p:cNvPr>
          <p:cNvSpPr/>
          <p:nvPr/>
        </p:nvSpPr>
        <p:spPr>
          <a:xfrm>
            <a:off x="1312428" y="5037322"/>
            <a:ext cx="9625418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Объясните друг у другу, как вы будете выполнять 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25580364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Пятый этап.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правильности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691713" y="907414"/>
            <a:ext cx="10363200" cy="4706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равильное выполнение заданий учащихся команды № 1.</a:t>
            </a: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+ 46 = (20 + 40) + (3 + 6) = 69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+ 26 = (30 + 20) + (4 + 6) = 60</a:t>
            </a:r>
            <a:endParaRPr lang="ru-RU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 + 59 = (40 + 50) + (1 + 9) = 100</a:t>
            </a: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 + 34 = (50 + 30) + (8 + 4) = 92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p:transition spd="slow" advClick="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Пятый этап.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правильности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977154" y="869577"/>
            <a:ext cx="10363200" cy="4928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равильное выполнение заданий учащихся команды № 2.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+ 42 = (30 + 40) + (5 + 2) = 77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 + 27 = (40 + 20) + (3 + 7) = 70</a:t>
            </a: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+ 44 = (50 + 40) + (6 + 4) = 100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 + 29 = (60 + 20) + (5 + 9) = 94</a:t>
            </a:r>
          </a:p>
          <a:p>
            <a:pPr algn="ctr"/>
            <a:endParaRPr lang="ru-RU" sz="3200" b="1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ru-RU" sz="2800" b="1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55750"/>
      </p:ext>
    </p:extLst>
  </p:cSld>
  <p:clrMapOvr>
    <a:masterClrMapping/>
  </p:clrMapOvr>
  <p:transition spd="slow" advClick="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Пятый этап.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правильности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977154" y="869577"/>
            <a:ext cx="10363200" cy="4783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равильное выполнение заданий учащихся команды № 3.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+ 32 = (50 + 30) + (6 + 2) = 88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+ 12 = (30 + 10) + (8 + 2) = 50</a:t>
            </a:r>
            <a:r>
              <a:rPr lang="ru-RU" sz="28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2800" b="1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74 + 26 = (70 + 20) + (4 + 6) = 100     </a:t>
            </a: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27 + 58 = (27 + 50) + 8 = 85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00365"/>
      </p:ext>
    </p:extLst>
  </p:cSld>
  <p:clrMapOvr>
    <a:masterClrMapping/>
  </p:clrMapOvr>
  <p:transition spd="slow" advClick="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Пятый этап.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правильности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977154" y="869577"/>
            <a:ext cx="10363200" cy="470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равильное выполнение заданий учащихся команды № 4.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 – 23 = (40 – 20) + (5 – 3) = 22</a:t>
            </a:r>
            <a:endParaRPr lang="ru-RU" sz="3200" b="1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</a:t>
            </a:r>
          </a:p>
          <a:p>
            <a:r>
              <a:rPr lang="ru-RU" sz="28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– 27 = (60 – 20) – 7 = 33</a:t>
            </a:r>
            <a:r>
              <a:rPr lang="ru-RU" sz="28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3.</a:t>
            </a:r>
          </a:p>
          <a:p>
            <a:r>
              <a:rPr lang="ru-RU" sz="28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– 46 = (100 – 40) – 6 = 54</a:t>
            </a:r>
            <a:endParaRPr lang="ru-RU" sz="2800" b="1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4.</a:t>
            </a:r>
            <a:endParaRPr lang="ru-RU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spc="-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 – 25 = (62 – 20) – 5 = 37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093259582"/>
      </p:ext>
    </p:extLst>
  </p:cSld>
  <p:clrMapOvr>
    <a:masterClrMapping/>
  </p:clrMapOvr>
  <p:transition spd="slow" advClick="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Пятый этап.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правильности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977154" y="869577"/>
            <a:ext cx="103632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равильное выполнение заданий учащихся команды № 5.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 – 34 = (60 – 30) + (8 – 4) = 34</a:t>
            </a:r>
            <a:r>
              <a:rPr lang="ru-RU" sz="28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</a:t>
            </a:r>
          </a:p>
          <a:p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80 – 56 = (80 – 50) – 6 = 24</a:t>
            </a:r>
            <a:endParaRPr lang="ru-RU" sz="2800" b="1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3.</a:t>
            </a:r>
          </a:p>
          <a:p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100 – 63 = (100 – 60) – 3 = 37</a:t>
            </a:r>
            <a:endParaRPr lang="ru-RU" sz="2800" b="1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4.</a:t>
            </a:r>
          </a:p>
          <a:p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73 – 48 = (73 – 40) – 8 = 25</a:t>
            </a:r>
          </a:p>
          <a:p>
            <a:pPr algn="ctr"/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81045"/>
      </p:ext>
    </p:extLst>
  </p:cSld>
  <p:clrMapOvr>
    <a:masterClrMapping/>
  </p:clrMapOvr>
  <p:transition spd="slow" advClick="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Пятый этап.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правильности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977154" y="869577"/>
            <a:ext cx="103632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равильное выполнение заданий учащихся команды № 6.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 – 56 = (70 – 50) + (9 – 6) = 23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</a:t>
            </a:r>
          </a:p>
          <a:p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90 – 43 = (90 – 40) – 3 = 57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ru-RU" sz="2800" b="1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3.</a:t>
            </a:r>
          </a:p>
          <a:p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100 – 84 = (100 – 80) – 4 = 16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4.</a:t>
            </a:r>
          </a:p>
          <a:p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57 – 38 = (57 – 30) – 8 = 19</a:t>
            </a:r>
          </a:p>
          <a:p>
            <a:pPr algn="ctr"/>
            <a:endParaRPr lang="ru-RU" sz="3200" b="1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85364"/>
      </p:ext>
    </p:extLst>
  </p:cSld>
  <p:clrMapOvr>
    <a:masterClrMapping/>
  </p:clrMapOvr>
  <p:transition spd="slow" advClick="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3339548" y="1540292"/>
            <a:ext cx="8443280" cy="351580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255701" y="5574933"/>
            <a:ext cx="1042447" cy="71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532093" y="2930782"/>
            <a:ext cx="77992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400" b="1" dirty="0">
                <a:latin typeface="Calibri" panose="020F0502020204030204" pitchFamily="34" charset="0"/>
                <a:cs typeface="Calibri" panose="020F0502020204030204" pitchFamily="34" charset="0"/>
              </a:rPr>
              <a:t>оценить выполненные заданий участниками другой команды.</a:t>
            </a:r>
          </a:p>
          <a:p>
            <a:pPr algn="just"/>
            <a:endParaRPr lang="ru-RU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1963271" y="329639"/>
            <a:ext cx="69759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участниками каждой команды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A3B96A-FBD0-436C-B67F-3F77EC3FABD1}"/>
              </a:ext>
            </a:extLst>
          </p:cNvPr>
          <p:cNvSpPr txBox="1"/>
          <p:nvPr/>
        </p:nvSpPr>
        <p:spPr>
          <a:xfrm>
            <a:off x="262478" y="1946299"/>
            <a:ext cx="2433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Шестой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C5D7AA-4FB2-4DED-B4FF-7F869805E08D}"/>
              </a:ext>
            </a:extLst>
          </p:cNvPr>
          <p:cNvSpPr txBox="1"/>
          <p:nvPr/>
        </p:nvSpPr>
        <p:spPr>
          <a:xfrm>
            <a:off x="4057067" y="1497785"/>
            <a:ext cx="4792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участникам команд: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10BC1A7-8761-4B4E-9EC5-508B66E465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2" y="3159355"/>
            <a:ext cx="2227716" cy="3175200"/>
          </a:xfrm>
          <a:prstGeom prst="rect">
            <a:avLst/>
          </a:prstGeom>
        </p:spPr>
      </p:pic>
      <p:pic>
        <p:nvPicPr>
          <p:cNvPr id="32" name="Picture 2" descr="Картинки по запросу малюнок діти читають книгу | Детские картины, Дети,  Сказки">
            <a:extLst>
              <a:ext uri="{FF2B5EF4-FFF2-40B4-BE49-F238E27FC236}">
                <a16:creationId xmlns:a16="http://schemas.microsoft.com/office/drawing/2014/main" id="{00BBC6DD-68E9-47EA-A8EA-C953B906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27" b="90559" l="2041" r="99048">
                        <a14:foregroundMark x1="6939" y1="28516" x2="16054" y2="49518"/>
                        <a14:foregroundMark x1="7619" y1="83430" x2="21088" y2="90559"/>
                        <a14:foregroundMark x1="21088" y1="90559" x2="22721" y2="89981"/>
                        <a14:foregroundMark x1="39592" y1="53372" x2="48163" y2="57803"/>
                        <a14:foregroundMark x1="40136" y1="63006" x2="40816" y2="74566"/>
                        <a14:foregroundMark x1="55918" y1="47784" x2="47891" y2="57418"/>
                        <a14:foregroundMark x1="81361" y1="51830" x2="77007" y2="61464"/>
                        <a14:foregroundMark x1="64354" y1="58189" x2="70204" y2="64355"/>
                        <a14:foregroundMark x1="64898" y1="57418" x2="71429" y2="60501"/>
                        <a14:foregroundMark x1="2041" y1="73603" x2="9388" y2="73218"/>
                        <a14:foregroundMark x1="81361" y1="73988" x2="98231" y2="73218"/>
                        <a14:foregroundMark x1="98231" y1="73218" x2="99048" y2="73218"/>
                        <a14:foregroundMark x1="61804" y1="71768" x2="63129" y2="71869"/>
                        <a14:foregroundMark x1="61497" y1="64355" x2="62434" y2="66124"/>
                        <a14:foregroundMark x1="26803" y1="57803" x2="33878" y2="60501"/>
                        <a14:foregroundMark x1="25578" y1="57803" x2="30204" y2="57803"/>
                        <a14:foregroundMark x1="59048" y1="73603" x2="63673" y2="73218"/>
                        <a14:backgroundMark x1="80408" y1="29672" x2="87347" y2="47206"/>
                        <a14:backgroundMark x1="87619" y1="55299" x2="87347" y2="61850"/>
                        <a14:backgroundMark x1="87891" y1="51252" x2="88435" y2="58189"/>
                        <a14:backgroundMark x1="83810" y1="22736" x2="85170" y2="31407"/>
                        <a14:backgroundMark x1="63401" y1="53372" x2="64082" y2="53950"/>
                        <a14:backgroundMark x1="60000" y1="68015" x2="60893" y2="70084"/>
                        <a14:backgroundMark x1="60952" y1="61850" x2="60680" y2="63584"/>
                        <a14:backgroundMark x1="60544" y1="59730" x2="60000" y2="60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4037" y="-42317"/>
            <a:ext cx="3224135" cy="227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18735"/>
      </p:ext>
    </p:extLst>
  </p:cSld>
  <p:clrMapOvr>
    <a:masterClrMapping/>
  </p:clrMapOvr>
  <p:transition spd="slow" advClick="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922461" y="0"/>
            <a:ext cx="8606930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84" y="1351947"/>
            <a:ext cx="7078181" cy="49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2997642"/>
            <a:ext cx="3191652" cy="3629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73626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3339548" y="1375553"/>
            <a:ext cx="8353392" cy="368054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255701" y="5574933"/>
            <a:ext cx="1042447" cy="71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431589" y="2553391"/>
            <a:ext cx="812803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400" b="1" dirty="0">
                <a:latin typeface="Calibri" panose="020F0502020204030204" pitchFamily="34" charset="0"/>
                <a:cs typeface="Calibri" panose="020F0502020204030204" pitchFamily="34" charset="0"/>
              </a:rPr>
              <a:t>представь результаты проверки выполнения заданий участниками других команд.</a:t>
            </a:r>
          </a:p>
          <a:p>
            <a:pPr algn="just"/>
            <a:endParaRPr lang="ru-RU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1479620" y="329639"/>
            <a:ext cx="9331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команд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A3B96A-FBD0-436C-B67F-3F77EC3FABD1}"/>
              </a:ext>
            </a:extLst>
          </p:cNvPr>
          <p:cNvSpPr txBox="1"/>
          <p:nvPr/>
        </p:nvSpPr>
        <p:spPr>
          <a:xfrm>
            <a:off x="262479" y="1153538"/>
            <a:ext cx="2444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Седьмой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C5D7AA-4FB2-4DED-B4FF-7F869805E08D}"/>
              </a:ext>
            </a:extLst>
          </p:cNvPr>
          <p:cNvSpPr txBox="1"/>
          <p:nvPr/>
        </p:nvSpPr>
        <p:spPr>
          <a:xfrm>
            <a:off x="3505201" y="1507477"/>
            <a:ext cx="7680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Капитаны  получают задание:</a:t>
            </a:r>
          </a:p>
        </p:txBody>
      </p:sp>
      <p:pic>
        <p:nvPicPr>
          <p:cNvPr id="19" name="Picture 6" descr="Готовимся к поступлению в детский сад. Когда и куда? - Страна Мам">
            <a:extLst>
              <a:ext uri="{FF2B5EF4-FFF2-40B4-BE49-F238E27FC236}">
                <a16:creationId xmlns:a16="http://schemas.microsoft.com/office/drawing/2014/main" id="{93DC88B0-11CD-4FD5-8F7F-8B9513ACF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01" b="91099" l="3750" r="97188">
                        <a14:foregroundMark x1="8906" y1="25131" x2="13125" y2="84031"/>
                        <a14:foregroundMark x1="3750" y1="24084" x2="4063" y2="40314"/>
                        <a14:foregroundMark x1="7344" y1="91623" x2="14844" y2="90314"/>
                        <a14:foregroundMark x1="5156" y1="62565" x2="4844" y2="68325"/>
                        <a14:foregroundMark x1="19063" y1="62565" x2="19688" y2="66754"/>
                        <a14:foregroundMark x1="36094" y1="90052" x2="48281" y2="89005"/>
                        <a14:foregroundMark x1="48281" y1="89005" x2="73594" y2="91361"/>
                        <a14:foregroundMark x1="73594" y1="91361" x2="74219" y2="91099"/>
                        <a14:foregroundMark x1="81094" y1="91099" x2="89375" y2="87696"/>
                        <a14:foregroundMark x1="88438" y1="19372" x2="86094" y2="67277"/>
                        <a14:foregroundMark x1="87031" y1="13351" x2="92656" y2="30890"/>
                        <a14:foregroundMark x1="92656" y1="30890" x2="92813" y2="33246"/>
                        <a14:foregroundMark x1="97188" y1="18848" x2="92969" y2="28534"/>
                        <a14:foregroundMark x1="41250" y1="12304" x2="45156" y2="17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1744" r="73737" b="9777"/>
          <a:stretch/>
        </p:blipFill>
        <p:spPr bwMode="auto">
          <a:xfrm>
            <a:off x="457921" y="2507225"/>
            <a:ext cx="2182622" cy="35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777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4064586-8875-4584-AF52-E05BA29CB884}"/>
              </a:ext>
            </a:extLst>
          </p:cNvPr>
          <p:cNvSpPr/>
          <p:nvPr/>
        </p:nvSpPr>
        <p:spPr>
          <a:xfrm>
            <a:off x="2877671" y="600635"/>
            <a:ext cx="8527614" cy="61122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8656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235BCB5-540A-4BFE-9746-97F561CB8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3434880"/>
            <a:ext cx="3191652" cy="31752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7" name="Picture 6" descr="Готовимся к поступлению в детский сад. Когда и куда? - Страна Мам">
            <a:extLst>
              <a:ext uri="{FF2B5EF4-FFF2-40B4-BE49-F238E27FC236}">
                <a16:creationId xmlns:a16="http://schemas.microsoft.com/office/drawing/2014/main" id="{CB920AC4-4EEC-4BB2-8A33-45CB13A19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01" b="91099" l="3750" r="97188">
                        <a14:foregroundMark x1="8906" y1="25131" x2="13125" y2="84031"/>
                        <a14:foregroundMark x1="3750" y1="24084" x2="4063" y2="40314"/>
                        <a14:foregroundMark x1="7344" y1="91623" x2="14844" y2="90314"/>
                        <a14:foregroundMark x1="5156" y1="62565" x2="4844" y2="68325"/>
                        <a14:foregroundMark x1="19063" y1="62565" x2="19688" y2="66754"/>
                        <a14:foregroundMark x1="36094" y1="90052" x2="48281" y2="89005"/>
                        <a14:foregroundMark x1="48281" y1="89005" x2="73594" y2="91361"/>
                        <a14:foregroundMark x1="73594" y1="91361" x2="74219" y2="91099"/>
                        <a14:foregroundMark x1="81094" y1="91099" x2="89375" y2="87696"/>
                        <a14:foregroundMark x1="88438" y1="19372" x2="86094" y2="67277"/>
                        <a14:foregroundMark x1="87031" y1="13351" x2="92656" y2="30890"/>
                        <a14:foregroundMark x1="92656" y1="30890" x2="92813" y2="33246"/>
                        <a14:foregroundMark x1="97188" y1="18848" x2="92969" y2="28534"/>
                        <a14:foregroundMark x1="41250" y1="12304" x2="45156" y2="17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696" t="-489" r="22006" b="4499"/>
          <a:stretch/>
        </p:blipFill>
        <p:spPr bwMode="auto">
          <a:xfrm>
            <a:off x="4434396" y="2144779"/>
            <a:ext cx="5414164" cy="34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D193A6F-849B-4A4A-815C-EA4047F9106C}"/>
              </a:ext>
            </a:extLst>
          </p:cNvPr>
          <p:cNvSpPr txBox="1"/>
          <p:nvPr/>
        </p:nvSpPr>
        <p:spPr>
          <a:xfrm>
            <a:off x="4293664" y="996948"/>
            <a:ext cx="54141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каждой команде ученики выбирают капитана.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A977BD-A272-433B-9A6F-093D0E0FC35B}"/>
              </a:ext>
            </a:extLst>
          </p:cNvPr>
          <p:cNvSpPr txBox="1"/>
          <p:nvPr/>
        </p:nvSpPr>
        <p:spPr>
          <a:xfrm>
            <a:off x="9756524" y="5836537"/>
            <a:ext cx="9502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dirty="0">
                <a:effectLst/>
                <a:latin typeface="YS Text"/>
                <a:hlinkClick r:id="rId12"/>
              </a:rPr>
              <a:t>eduportal44.ru</a:t>
            </a:r>
            <a:endParaRPr lang="ru-RU" sz="800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31E47F5-1530-4D2F-8522-8BC361FE08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779" y="2354104"/>
            <a:ext cx="382530" cy="3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9205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Восьмой этап. 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над ошибками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796995" y="1353671"/>
            <a:ext cx="11161923" cy="2916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+ 32 = (50 + 30) + (6 + 2) = 88          45 – 23 = (40 – 20) + (5 – 3) = 22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+ 12 = (30 + 10) + (8 + 2) = 50          60 – 27 = (60 – 20) – 7 = 33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 + 26 = (70 + 20) + (4 + 6) = 100        100 – 46 = (100 – 40) – 6 = 54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+ 58 = (27 + 50) + 8 = 85                    62 – 25 = (62 – 20) – 5 = 37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95038"/>
      </p:ext>
    </p:extLst>
  </p:cSld>
  <p:clrMapOvr>
    <a:masterClrMapping/>
  </p:clrMapOvr>
  <p:transition spd="slow" advClick="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2" y="1963270"/>
            <a:ext cx="10290002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из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 складываю с десятками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50 + 30 = 80.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Единицы складываю с единицами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6 + 2 = 8.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складываю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80 + 8 = 88.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56 + 32 = (50 + 30) + (6 + 2) = 88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88" y="2183203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9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2" y="1963270"/>
            <a:ext cx="10158027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десятка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 складываю с десятками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30 + 10 = 40.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Единицы складываю с единицами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 + 2 = 10.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складываю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40 + 10 = 50.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38 + 12 = (30 + 10) + (8 + 2) = 50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1963270"/>
            <a:ext cx="2295734" cy="33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65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2" y="1963270"/>
            <a:ext cx="10393698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из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 складываю с десятками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70 + 20 = 90.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Единицы складываю с единицами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 + 6 = 10.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складываю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90 + 10 = 100.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74 + 26 = (70 + 20) + (4 + 6) = 100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1963270"/>
            <a:ext cx="2295734" cy="33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5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1" y="1963270"/>
            <a:ext cx="10242869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 складываю с десятками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 + 50 = 70.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Единицы складываю с единицами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 + 8 = 15.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складываю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70 + 15 = 85.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27 + 58 = (20 + 50) + (7 + 8) = 85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1963270"/>
            <a:ext cx="2295734" cy="33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9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1" y="1201271"/>
            <a:ext cx="11340353" cy="3164541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числу 27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прибавляю 5 десятков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27 + 50 = 77.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прибавляю 8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77 + 8 = 85.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27 + 58 = (20 + 50) + (7 + 8) = 85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2374900"/>
            <a:ext cx="2295734" cy="29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2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2" y="1963270"/>
            <a:ext cx="10318283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 вычитаю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= 20.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Единицы вычитаю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единиц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= 2.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складываю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 + 2 = 22.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45 – 23 = (40 – 20) + (5 – 3) = 22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88" y="2183203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44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2" y="1963270"/>
            <a:ext cx="10205162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есятки вычитаю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60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= 40.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Потом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полученного числа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вычитаю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единиц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 = 33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– 27 = (60 – 20) – 7 = 33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94" y="1882588"/>
            <a:ext cx="2008094" cy="31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2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2" y="1963270"/>
            <a:ext cx="10525672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из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числа 100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вычитаю десятки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= 60.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Потом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полученного числа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вычитаю 6 единиц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54.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100 – 46 = (100 – 40) – 6 = 54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64" y="2183203"/>
            <a:ext cx="202602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1" y="1963270"/>
            <a:ext cx="11501717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числа 62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вычитаю десятки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62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= 42.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Потом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полученного числа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вычитаю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единиц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37.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62 – 25 = (62 – 20) – 5 = 37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64" y="2183203"/>
            <a:ext cx="202602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8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485250" y="540689"/>
            <a:ext cx="9229486" cy="565392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358720" y="540689"/>
            <a:ext cx="7955986" cy="5092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Задания для команд в конвертах:</a:t>
            </a: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F9892B-4DD7-470E-A60C-41AE2D344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3193161"/>
            <a:ext cx="258057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CFB30-EBF3-4B38-9112-CCC7A3AA4087}"/>
              </a:ext>
            </a:extLst>
          </p:cNvPr>
          <p:cNvSpPr txBox="1"/>
          <p:nvPr/>
        </p:nvSpPr>
        <p:spPr>
          <a:xfrm>
            <a:off x="111259" y="1647430"/>
            <a:ext cx="21107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Второй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 </a:t>
            </a:r>
          </a:p>
        </p:txBody>
      </p:sp>
      <p:pic>
        <p:nvPicPr>
          <p:cNvPr id="10" name="Рисунок 9" descr="Конверт со сплошной заливкой">
            <a:extLst>
              <a:ext uri="{FF2B5EF4-FFF2-40B4-BE49-F238E27FC236}">
                <a16:creationId xmlns:a16="http://schemas.microsoft.com/office/drawing/2014/main" id="{C6086204-5378-4ACD-B8F1-6BC8A6D6B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1726" y="1301249"/>
            <a:ext cx="1776395" cy="1438837"/>
          </a:xfrm>
          <a:prstGeom prst="rect">
            <a:avLst/>
          </a:prstGeom>
        </p:spPr>
      </p:pic>
      <p:pic>
        <p:nvPicPr>
          <p:cNvPr id="20" name="Рисунок 19" descr="Конверт со сплошной заливкой">
            <a:extLst>
              <a:ext uri="{FF2B5EF4-FFF2-40B4-BE49-F238E27FC236}">
                <a16:creationId xmlns:a16="http://schemas.microsoft.com/office/drawing/2014/main" id="{5DE2E0F2-8D69-47A6-92FD-E58186E3C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0681" y="1253713"/>
            <a:ext cx="1776395" cy="1438837"/>
          </a:xfrm>
          <a:prstGeom prst="rect">
            <a:avLst/>
          </a:prstGeom>
        </p:spPr>
      </p:pic>
      <p:pic>
        <p:nvPicPr>
          <p:cNvPr id="21" name="Рисунок 20" descr="Конверт со сплошной заливкой">
            <a:extLst>
              <a:ext uri="{FF2B5EF4-FFF2-40B4-BE49-F238E27FC236}">
                <a16:creationId xmlns:a16="http://schemas.microsoft.com/office/drawing/2014/main" id="{441F61BF-2865-482D-8F9D-2DF2FC16F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4495" y="1291566"/>
            <a:ext cx="1776395" cy="1438837"/>
          </a:xfrm>
          <a:prstGeom prst="rect">
            <a:avLst/>
          </a:prstGeom>
        </p:spPr>
      </p:pic>
      <p:pic>
        <p:nvPicPr>
          <p:cNvPr id="22" name="Рисунок 21" descr="Конверт со сплошной заливкой">
            <a:extLst>
              <a:ext uri="{FF2B5EF4-FFF2-40B4-BE49-F238E27FC236}">
                <a16:creationId xmlns:a16="http://schemas.microsoft.com/office/drawing/2014/main" id="{BDC6A745-3C90-4A91-A451-A77842B7E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3925" y="2687188"/>
            <a:ext cx="1776395" cy="1438837"/>
          </a:xfrm>
          <a:prstGeom prst="rect">
            <a:avLst/>
          </a:prstGeom>
        </p:spPr>
      </p:pic>
      <p:pic>
        <p:nvPicPr>
          <p:cNvPr id="23" name="Рисунок 22" descr="Конверт со сплошной заливкой">
            <a:extLst>
              <a:ext uri="{FF2B5EF4-FFF2-40B4-BE49-F238E27FC236}">
                <a16:creationId xmlns:a16="http://schemas.microsoft.com/office/drawing/2014/main" id="{849F137C-12D3-4B35-9EE4-0206A136E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4895" y="2627200"/>
            <a:ext cx="1776395" cy="1438837"/>
          </a:xfrm>
          <a:prstGeom prst="rect">
            <a:avLst/>
          </a:prstGeom>
        </p:spPr>
      </p:pic>
      <p:pic>
        <p:nvPicPr>
          <p:cNvPr id="24" name="Рисунок 23" descr="Конверт со сплошной заливкой">
            <a:extLst>
              <a:ext uri="{FF2B5EF4-FFF2-40B4-BE49-F238E27FC236}">
                <a16:creationId xmlns:a16="http://schemas.microsoft.com/office/drawing/2014/main" id="{BF1322C1-917F-4846-8481-89502EAD4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8216" y="2627199"/>
            <a:ext cx="1776395" cy="143883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C5B6BCA-40E7-465F-9D10-F9B17864F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83" b="95210" l="10000" r="90000">
                        <a14:foregroundMark x1="36310" y1="56459" x2="33333" y2="61974"/>
                        <a14:foregroundMark x1="27408" y1="58730" x2="28198" y2="58830"/>
                        <a14:foregroundMark x1="26071" y1="56168" x2="28810" y2="55298"/>
                        <a14:foregroundMark x1="29048" y1="54862" x2="27857" y2="55298"/>
                        <a14:foregroundMark x1="25238" y1="58491" x2="26786" y2="58926"/>
                        <a14:foregroundMark x1="29167" y1="58491" x2="30952" y2="58200"/>
                        <a14:foregroundMark x1="22619" y1="56023" x2="23333" y2="56168"/>
                        <a14:foregroundMark x1="51905" y1="9144" x2="65595" y2="7983"/>
                        <a14:foregroundMark x1="64881" y1="44122" x2="62857" y2="55152"/>
                        <a14:foregroundMark x1="62857" y1="55152" x2="60714" y2="56749"/>
                        <a14:foregroundMark x1="51429" y1="80842" x2="51905" y2="90856"/>
                        <a14:foregroundMark x1="49286" y1="95210" x2="55833" y2="94194"/>
                        <a14:foregroundMark x1="55833" y1="94194" x2="66429" y2="95210"/>
                        <a14:foregroundMark x1="67857" y1="74456" x2="69881" y2="79536"/>
                        <a14:foregroundMark x1="52143" y1="81567" x2="58333" y2="81567"/>
                        <a14:foregroundMark x1="56548" y1="53411" x2="61667" y2="56459"/>
                        <a14:foregroundMark x1="23690" y1="54572" x2="23452" y2="54862"/>
                        <a14:foregroundMark x1="71667" y1="48331" x2="76190" y2="62845"/>
                        <a14:foregroundMark x1="76429" y1="63570" x2="77619" y2="70102"/>
                        <a14:backgroundMark x1="31310" y1="59652" x2="31310" y2="59652"/>
                        <a14:backgroundMark x1="31310" y1="59216" x2="31310" y2="59216"/>
                        <a14:backgroundMark x1="30265" y1="59627" x2="32024" y2="59942"/>
                        <a14:backgroundMark x1="27976" y1="59216" x2="28750" y2="59355"/>
                        <a14:backgroundMark x1="27619" y1="59071" x2="27143" y2="5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36" t="4170" r="19469" b="4242"/>
          <a:stretch/>
        </p:blipFill>
        <p:spPr bwMode="auto">
          <a:xfrm>
            <a:off x="9213337" y="1455041"/>
            <a:ext cx="2364618" cy="354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3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92980" y="2493749"/>
            <a:ext cx="10902545" cy="1846730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сложения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числа с двузначным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запомнить следующие способы рассуждений: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32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складываю</a:t>
            </a:r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десятками, единицы с единицами, полученные результаты складываю</a:t>
            </a:r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числу прибавляю десятки,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единицы.</a:t>
            </a:r>
          </a:p>
          <a:p>
            <a:pPr marR="184150" lvl="0" algn="just">
              <a:lnSpc>
                <a:spcPct val="107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026024" y="4894730"/>
            <a:ext cx="8946776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способов рассуждений.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342246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2519082"/>
            <a:ext cx="11790147" cy="2662518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вычитания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числа  двузначного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запомнить следующие способы рассуждений: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вычитаю из десятков, единицы из единиц, полученные результаты складываю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(этот способ не всегда подходит, так как может быть вычитаемое с большим количеством единиц);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числа вычитаю десятки,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единицы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169459" y="5325034"/>
            <a:ext cx="8803341" cy="833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способов рассуждений.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3965462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760576" y="2519082"/>
            <a:ext cx="10733517" cy="1846730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сложения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числа с двузначным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запомнить следующие способы рассуждений: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32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… 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единицы  …, полученные результаты …</a:t>
            </a:r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…,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.</a:t>
            </a:r>
          </a:p>
          <a:p>
            <a:pPr marR="184150" lvl="0" algn="just">
              <a:lnSpc>
                <a:spcPct val="107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Продолжи!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3325906" y="4894730"/>
            <a:ext cx="7646894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  у себя знание  способов рассуждений.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2163601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777667" y="2519082"/>
            <a:ext cx="10818976" cy="2662518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вычитания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числа  двузначного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запомнить следующие способы рассуждений: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…, единицы …, полученные результаты …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(этот способ не всегда подходит, так как может быть вычитаемое с большим количеством единиц);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…,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 –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Продолжи!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3272118" y="5325034"/>
            <a:ext cx="7700682" cy="833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  у себя знание  способов рассуждений.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55084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949028" y="340659"/>
            <a:ext cx="8743911" cy="630176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3501317" y="1215322"/>
            <a:ext cx="43759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468FB66-B668-4A79-83CD-D923F588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3718" y="281214"/>
            <a:ext cx="8031134" cy="592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67953" y="3245223"/>
            <a:ext cx="537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66BFF2-87E4-40F2-A046-FF2A06A5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2822713"/>
            <a:ext cx="2580572" cy="35456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C0F1B-AFF5-46AD-A075-A965207F6CBE}"/>
              </a:ext>
            </a:extLst>
          </p:cNvPr>
          <p:cNvSpPr txBox="1"/>
          <p:nvPr/>
        </p:nvSpPr>
        <p:spPr>
          <a:xfrm>
            <a:off x="3034898" y="3103728"/>
            <a:ext cx="6011159" cy="236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tabLst>
                <a:tab pos="3429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tabLst>
                <a:tab pos="34290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нахождении ошибок </a:t>
            </a:r>
          </a:p>
          <a:p>
            <a:pPr marL="457200" algn="ctr">
              <a:lnSpc>
                <a:spcPct val="115000"/>
              </a:lnSpc>
              <a:tabLst>
                <a:tab pos="34290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вычислениях в каких случаях сложения  и вычитания  возникало больше затруднений? </a:t>
            </a:r>
            <a:endParaRPr lang="ru-RU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00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C5948D-3CD5-4BC9-B318-78381E7F0137}"/>
              </a:ext>
            </a:extLst>
          </p:cNvPr>
          <p:cNvSpPr/>
          <p:nvPr/>
        </p:nvSpPr>
        <p:spPr>
          <a:xfrm>
            <a:off x="2528047" y="1259468"/>
            <a:ext cx="7754471" cy="83417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ctr"/>
            <a:r>
              <a:rPr lang="ru-RU" sz="2400" b="1" dirty="0"/>
              <a:t>Смогли вы выполнить вычисления правильно и быстро?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155576" y="2542384"/>
            <a:ext cx="8030491" cy="95302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ctr"/>
            <a:r>
              <a:rPr lang="ru-RU" sz="2400" b="1" dirty="0"/>
              <a:t>Смогли вы правильно исправить допущенные ошибки </a:t>
            </a:r>
          </a:p>
          <a:p>
            <a:pPr lvl="0" algn="ctr" fontAlgn="ctr"/>
            <a:r>
              <a:rPr lang="ru-RU" sz="2400" b="1" dirty="0"/>
              <a:t>в вычислениях участника другой команды?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17" y="1492000"/>
            <a:ext cx="382530" cy="3691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408157" y="2674552"/>
            <a:ext cx="395306" cy="5215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08" y="4108470"/>
            <a:ext cx="382530" cy="3691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2751151"/>
            <a:ext cx="2515064" cy="3583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60D2E1-2CFF-4BDC-81A5-A0EA196859FC}"/>
              </a:ext>
            </a:extLst>
          </p:cNvPr>
          <p:cNvSpPr/>
          <p:nvPr/>
        </p:nvSpPr>
        <p:spPr>
          <a:xfrm>
            <a:off x="3515105" y="3944151"/>
            <a:ext cx="8180432" cy="15279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Что необходимо сделать, чтобы устранить все затруднения  при выполнении вычислений в различных случаях сложения и вычитания?</a:t>
            </a:r>
          </a:p>
        </p:txBody>
      </p:sp>
    </p:spTree>
    <p:extLst>
      <p:ext uri="{BB962C8B-B14F-4D97-AF65-F5344CB8AC3E}">
        <p14:creationId xmlns:p14="http://schemas.microsoft.com/office/powerpoint/2010/main" val="235805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+mn-lt"/>
              </a:rPr>
              <a:t>Молодцы!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1176867"/>
            <a:ext cx="11681011" cy="3188945"/>
          </a:xfrm>
        </p:spPr>
        <p:txBody>
          <a:bodyPr/>
          <a:lstStyle/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34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4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21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–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1 единицы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2)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Десятки складываю с десятками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30 + 20 = 50.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3)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Единицы складываю с единицами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4 + 1 = 5.</a:t>
            </a: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результаты складываю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50 + 5 = 55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174239-DDC2-48C7-9589-A9BBC455EA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13008" y="2178230"/>
            <a:ext cx="3808204" cy="11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7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1176867"/>
            <a:ext cx="11681011" cy="3188945"/>
          </a:xfrm>
        </p:spPr>
        <p:txBody>
          <a:bodyPr/>
          <a:lstStyle/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36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6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24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–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4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2)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Десятки складываю с десятками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30 + 20 = 50.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3)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Единицы складываю с единицами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6 + 4 = 10.</a:t>
            </a: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результаты складываю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50 + 10 = 60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DD1EB2-3C1D-41EC-A201-68B41D235C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30097" y="2042708"/>
            <a:ext cx="3703983" cy="12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7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1176867"/>
            <a:ext cx="11681011" cy="3188945"/>
          </a:xfrm>
        </p:spPr>
        <p:txBody>
          <a:bodyPr/>
          <a:lstStyle/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36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6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64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–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6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4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2)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Десятки складываю с десятками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30 + 60 = 90.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3)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Единицы складываю с единицами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6 + 4 = 10.</a:t>
            </a: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результаты складываю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90 + 10 = 100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3D3955-7877-4015-8E8C-612466803C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41497" y="1931349"/>
            <a:ext cx="3272116" cy="13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640935" y="131233"/>
            <a:ext cx="11295570" cy="3666566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27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7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35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–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5393526"/>
            <a:ext cx="8633012" cy="942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97A2E8-0575-4F49-B828-7DE2121292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18460" y="2085175"/>
            <a:ext cx="7262870" cy="31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24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589660" y="131233"/>
            <a:ext cx="11346845" cy="3666566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27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7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35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–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5342966"/>
            <a:ext cx="8633012" cy="815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EFADAD-5A3A-4216-BA43-7E90BFCAEB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39788" y="2050991"/>
            <a:ext cx="7945660" cy="29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3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6ee78bd2-4339-4042-adc0-bcc646419980"/>
    <ds:schemaRef ds:uri="http://schemas.microsoft.com/office/2006/documentManagement/types"/>
    <ds:schemaRef ds:uri="2547570a-e5f4-4946-a4c3-82580e42479e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17687</TotalTime>
  <Words>2894</Words>
  <Application>Microsoft Office PowerPoint</Application>
  <PresentationFormat>Шырокаэкранны</PresentationFormat>
  <Paragraphs>453</Paragraphs>
  <Slides>46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8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46</vt:i4>
      </vt:variant>
    </vt:vector>
  </HeadingPairs>
  <TitlesOfParts>
    <vt:vector size="55" baseType="lpstr">
      <vt:lpstr>Arial</vt:lpstr>
      <vt:lpstr>Calibri</vt:lpstr>
      <vt:lpstr>Segoe UI</vt:lpstr>
      <vt:lpstr>Segoe UI Light</vt:lpstr>
      <vt:lpstr>Symbol</vt:lpstr>
      <vt:lpstr>Times New Roman</vt:lpstr>
      <vt:lpstr>Wingdings</vt:lpstr>
      <vt:lpstr>YS Text</vt:lpstr>
      <vt:lpstr>Тема1</vt:lpstr>
      <vt:lpstr>Эффективные  способы закрепления и совершенствования устных вычислительных умений и навыков в III классе:  технология обучения в сотрудничестве  (вариант «Учимся вместе»)     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Галина</cp:lastModifiedBy>
  <cp:revision>428</cp:revision>
  <dcterms:created xsi:type="dcterms:W3CDTF">2022-11-26T19:01:26Z</dcterms:created>
  <dcterms:modified xsi:type="dcterms:W3CDTF">2024-10-04T10:58:27Z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