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4"/>
  </p:notesMasterIdLst>
  <p:sldIdLst>
    <p:sldId id="256" r:id="rId2"/>
    <p:sldId id="273" r:id="rId3"/>
    <p:sldId id="279" r:id="rId4"/>
    <p:sldId id="278" r:id="rId5"/>
    <p:sldId id="277" r:id="rId6"/>
    <p:sldId id="276" r:id="rId7"/>
    <p:sldId id="275" r:id="rId8"/>
    <p:sldId id="280" r:id="rId9"/>
    <p:sldId id="261" r:id="rId10"/>
    <p:sldId id="281" r:id="rId11"/>
    <p:sldId id="285" r:id="rId12"/>
    <p:sldId id="284" r:id="rId13"/>
    <p:sldId id="283" r:id="rId14"/>
    <p:sldId id="282" r:id="rId15"/>
    <p:sldId id="286" r:id="rId16"/>
    <p:sldId id="287" r:id="rId17"/>
    <p:sldId id="288" r:id="rId18"/>
    <p:sldId id="289" r:id="rId19"/>
    <p:sldId id="290" r:id="rId20"/>
    <p:sldId id="266" r:id="rId21"/>
    <p:sldId id="291" r:id="rId22"/>
    <p:sldId id="292" r:id="rId23"/>
    <p:sldId id="294" r:id="rId24"/>
    <p:sldId id="295" r:id="rId25"/>
    <p:sldId id="296" r:id="rId26"/>
    <p:sldId id="297" r:id="rId27"/>
    <p:sldId id="300" r:id="rId28"/>
    <p:sldId id="305" r:id="rId29"/>
    <p:sldId id="304" r:id="rId30"/>
    <p:sldId id="301" r:id="rId31"/>
    <p:sldId id="307" r:id="rId32"/>
    <p:sldId id="310" r:id="rId33"/>
    <p:sldId id="311" r:id="rId34"/>
    <p:sldId id="312" r:id="rId35"/>
    <p:sldId id="317" r:id="rId36"/>
    <p:sldId id="320" r:id="rId37"/>
    <p:sldId id="319" r:id="rId38"/>
    <p:sldId id="314" r:id="rId39"/>
    <p:sldId id="315" r:id="rId40"/>
    <p:sldId id="316" r:id="rId41"/>
    <p:sldId id="321" r:id="rId42"/>
    <p:sldId id="272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79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2E18C-1D9C-40A7-9E04-53DD3AF46F4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8EEAE-ADF5-405A-B4F9-C508DE988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94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8EEAE-ADF5-405A-B4F9-C508DE9881B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98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8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32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99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37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47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52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54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20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88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43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23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00B9B5F-A026-4260-A2F2-08C282A66212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459FE6-9187-41E4-8476-8E4ED323D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" y="2924943"/>
            <a:ext cx="8460433" cy="864097"/>
          </a:xfrm>
        </p:spPr>
        <p:txBody>
          <a:bodyPr/>
          <a:lstStyle/>
          <a:p>
            <a:r>
              <a:rPr lang="ru-RU" sz="6600" b="1" dirty="0">
                <a:solidFill>
                  <a:srgbClr val="FF0000"/>
                </a:solidFill>
              </a:rPr>
              <a:t>Математический марафон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3924">
            <a:off x="5958960" y="3890522"/>
            <a:ext cx="1546561" cy="1707966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0328">
            <a:off x="235941" y="595711"/>
            <a:ext cx="2123728" cy="252028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056122"/>
            <a:ext cx="1536993" cy="186882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25425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Паша, Андрей, Настя, Света и Лёша пришли в кино. Паша пришёл позже Насти. Андрей раньше Паши и сразу за Светой. Света пришла раньше Насти, но не была первой. Кто из ребят пришёл в кино третьим?</a:t>
            </a:r>
          </a:p>
        </p:txBody>
      </p:sp>
    </p:spTree>
    <p:extLst>
      <p:ext uri="{BB962C8B-B14F-4D97-AF65-F5344CB8AC3E}">
        <p14:creationId xmlns:p14="http://schemas.microsoft.com/office/powerpoint/2010/main" val="487607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8091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4400" dirty="0"/>
              <a:t>В отеле к приёму туристов готово 8 трёхместных номеров и 4 двухместных номера. Сколько ещё надо подготовить двухместных номеров, чтобы разместить группу туристов из 40 человек? 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911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79928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В кувшине впятеро больше воды, чем в чайнике, а в чайнике – на 8 стаканов воды меньше, чем в кувшине. Сколько воды в кувшине?</a:t>
            </a:r>
          </a:p>
        </p:txBody>
      </p:sp>
    </p:spTree>
    <p:extLst>
      <p:ext uri="{BB962C8B-B14F-4D97-AF65-F5344CB8AC3E}">
        <p14:creationId xmlns:p14="http://schemas.microsoft.com/office/powerpoint/2010/main" val="2317355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12776"/>
            <a:ext cx="830428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На календаре 2024 год. Через какое минимальное количество лет повторится такая же сумма цифр?</a:t>
            </a:r>
          </a:p>
        </p:txBody>
      </p:sp>
    </p:spTree>
    <p:extLst>
      <p:ext uri="{BB962C8B-B14F-4D97-AF65-F5344CB8AC3E}">
        <p14:creationId xmlns:p14="http://schemas.microsoft.com/office/powerpoint/2010/main" val="4026275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80209"/>
            <a:ext cx="1815455" cy="2399558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58" y="371259"/>
            <a:ext cx="1763688" cy="264553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865711" y="1592171"/>
            <a:ext cx="4578497" cy="17286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РАУНД 3 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«СМЕКАЛКА»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738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4400" dirty="0"/>
              <a:t>В клетке находятся 5 кроликов. 5 девочек попросили дать им по 1 кролику. Просьбу девочек исполнили – каждой дали по 1 кролику. И все же в клетке остался 1 кролик. Как такой могло случиться?</a:t>
            </a:r>
            <a:endParaRPr lang="ru-RU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10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988840"/>
            <a:ext cx="82089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dirty="0"/>
              <a:t>руках у человека 10 пальцев. Сколько пальцев на 10 руках? 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548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51344"/>
            <a:ext cx="82089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На уроке физкультуры учащиеся выстроились в линейку на расстоянии 2 м друг от друга. Сколько учащихся в классе, если длина линейки 20 м? 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07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132856"/>
            <a:ext cx="82809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Псу Шарику, коту </a:t>
            </a:r>
            <a:r>
              <a:rPr lang="ru-RU" sz="4400" dirty="0" err="1"/>
              <a:t>Матроскину</a:t>
            </a:r>
            <a:r>
              <a:rPr lang="ru-RU" sz="4400" dirty="0"/>
              <a:t>  и галчонку  вместе 8 лет. Сколько лет им будет вместе через 2 года? 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023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63284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Крышка стола имеет 4 угла. Один угол отпилили. Сколько углов осталось? </a:t>
            </a:r>
            <a:endParaRPr lang="ru-RU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01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WordArt 2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3527425" cy="12954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ru-RU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2700000" scaled="1"/>
              </a:gra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3620" name="WordArt 20"/>
          <p:cNvSpPr>
            <a:spLocks noChangeArrowheads="1" noChangeShapeType="1" noTextEdit="1"/>
          </p:cNvSpPr>
          <p:nvPr/>
        </p:nvSpPr>
        <p:spPr bwMode="auto">
          <a:xfrm>
            <a:off x="539750" y="2349500"/>
            <a:ext cx="3730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2" name="WordArt 22"/>
          <p:cNvSpPr>
            <a:spLocks noChangeArrowheads="1" noChangeShapeType="1" noTextEdit="1"/>
          </p:cNvSpPr>
          <p:nvPr/>
        </p:nvSpPr>
        <p:spPr bwMode="auto">
          <a:xfrm>
            <a:off x="539750" y="3716338"/>
            <a:ext cx="3730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3" name="WordArt 23"/>
          <p:cNvSpPr>
            <a:spLocks noChangeArrowheads="1" noChangeShapeType="1" noTextEdit="1"/>
          </p:cNvSpPr>
          <p:nvPr/>
        </p:nvSpPr>
        <p:spPr bwMode="auto">
          <a:xfrm>
            <a:off x="1115616" y="4292600"/>
            <a:ext cx="37187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4" name="WordArt 24"/>
          <p:cNvSpPr>
            <a:spLocks noChangeArrowheads="1" noChangeShapeType="1" noTextEdit="1"/>
          </p:cNvSpPr>
          <p:nvPr/>
        </p:nvSpPr>
        <p:spPr bwMode="auto">
          <a:xfrm>
            <a:off x="539750" y="5084763"/>
            <a:ext cx="33106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6" name="WordArt 26"/>
          <p:cNvSpPr>
            <a:spLocks noChangeArrowheads="1" noChangeShapeType="1" noTextEdit="1"/>
          </p:cNvSpPr>
          <p:nvPr/>
        </p:nvSpPr>
        <p:spPr bwMode="auto">
          <a:xfrm>
            <a:off x="2051720" y="5786439"/>
            <a:ext cx="37239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9" name="WordArt 29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32" name="WordArt 32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53633" name="WordArt 33"/>
          <p:cNvSpPr>
            <a:spLocks noChangeArrowheads="1" noChangeShapeType="1" noTextEdit="1"/>
          </p:cNvSpPr>
          <p:nvPr/>
        </p:nvSpPr>
        <p:spPr bwMode="auto">
          <a:xfrm>
            <a:off x="5445125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841" y="664225"/>
            <a:ext cx="1452994" cy="243883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088460" y="1159962"/>
            <a:ext cx="6264696" cy="1943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РАУНД 1 «РАЗМИНКА»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394059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animMotion origin="layout" path="M 3.61111E-6 2.96296E-6 L 0.53871 -0.2798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2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animMotion origin="layout" path="M 3.61111E-6 -2.59259E-6 L 0.53871 -0.4791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2395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animMotion origin="layout" path="M -3.61111E-6 -3.7037E-7 L 0.47587 -0.5631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85" y="-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4"/>
                                    </p:cond>
                                  </p:endCondLst>
                                  <p:childTnLst>
                                    <p:animMotion origin="layout" path="M 2.5E-6 3.7037E-7 L 0.5151 -0.678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-3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9"/>
                                    </p:cond>
                                  </p:endCondLst>
                                  <p:childTnLst>
                                    <p:animMotion origin="layout" path="M -2.77778E-7 3.01573E-6 L 0.38125 -0.82563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62" y="-41281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1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/>
      <p:bldP spid="153620" grpId="0" animBg="1"/>
      <p:bldP spid="153620" grpId="1" animBg="1"/>
      <p:bldP spid="153620" grpId="2" animBg="1"/>
      <p:bldP spid="153622" grpId="0" animBg="1"/>
      <p:bldP spid="153622" grpId="1" animBg="1"/>
      <p:bldP spid="153622" grpId="2" animBg="1"/>
      <p:bldP spid="153623" grpId="0" animBg="1"/>
      <p:bldP spid="153623" grpId="1" animBg="1"/>
      <p:bldP spid="153623" grpId="2" animBg="1"/>
      <p:bldP spid="153624" grpId="0" animBg="1"/>
      <p:bldP spid="153624" grpId="1" animBg="1"/>
      <p:bldP spid="153624" grpId="2" animBg="1"/>
      <p:bldP spid="153626" grpId="0" animBg="1"/>
      <p:bldP spid="153626" grpId="1" animBg="1"/>
      <p:bldP spid="153626" grpId="2" animBg="1"/>
      <p:bldP spid="153629" grpId="0" animBg="1"/>
      <p:bldP spid="153629" grpId="1" animBg="1"/>
      <p:bldP spid="153632" grpId="0" animBg="1"/>
      <p:bldP spid="153632" grpId="1" animBg="1"/>
      <p:bldP spid="153633" grpId="0" animBg="1"/>
      <p:bldP spid="15363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49" y="16976"/>
            <a:ext cx="9144000" cy="684102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 rot="20342363">
            <a:off x="349201" y="887613"/>
            <a:ext cx="33282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>
                  <a:solidFill>
                    <a:srgbClr val="6600FF"/>
                  </a:solidFill>
                </a:ln>
              </a:rPr>
              <a:t>ЧАСТУШКИ</a:t>
            </a:r>
          </a:p>
        </p:txBody>
      </p:sp>
    </p:spTree>
    <p:extLst>
      <p:ext uri="{BB962C8B-B14F-4D97-AF65-F5344CB8AC3E}">
        <p14:creationId xmlns:p14="http://schemas.microsoft.com/office/powerpoint/2010/main" val="2133990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3497" y="980728"/>
            <a:ext cx="6809108" cy="26355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РАУНД 4     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«БУДЬ ВНИМАТЕЛЕН 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УМЁН»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825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450" y="2456519"/>
            <a:ext cx="2343147" cy="394635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683568" y="1196752"/>
            <a:ext cx="76328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750"/>
              </a:spcAft>
              <a:tabLst>
                <a:tab pos="457200" algn="l"/>
              </a:tabLs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Какой ключ не отмыкает замок? 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261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450" y="2456519"/>
            <a:ext cx="2343147" cy="394635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66433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Aft>
                <a:spcPts val="750"/>
              </a:spcAft>
              <a:tabLst>
                <a:tab pos="457200" algn="l"/>
              </a:tabLs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 какой посуды не едят? 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612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450" y="2456519"/>
            <a:ext cx="2343147" cy="394635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868832" y="1124744"/>
            <a:ext cx="82809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750"/>
              </a:spcAft>
              <a:tabLst>
                <a:tab pos="457200" algn="l"/>
              </a:tabLs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яиц можно съесть натощак?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235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450" y="2456519"/>
            <a:ext cx="2343147" cy="394635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467544" y="620688"/>
            <a:ext cx="799288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750"/>
              </a:spcAft>
              <a:tabLst>
                <a:tab pos="457200" algn="l"/>
              </a:tabLs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Петух, стоя на одной ноге весит 3 кг. Сколько он будет весить, стоя на двух ногах? 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058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450" y="2456519"/>
            <a:ext cx="2343147" cy="394635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400501" y="908720"/>
            <a:ext cx="82809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750"/>
              </a:spcAft>
              <a:tabLst>
                <a:tab pos="457200" algn="l"/>
              </a:tabLs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родителей 5 сыновей. Каждый имеет сестру. Сколько всего детей в семье? 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624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276872"/>
            <a:ext cx="7272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750"/>
              </a:spcAft>
              <a:tabLst>
                <a:tab pos="457200" algn="l"/>
              </a:tabLs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Какое число приказывает? 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418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844824"/>
            <a:ext cx="89147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750"/>
              </a:spcAft>
              <a:tabLst>
                <a:tab pos="457200" algn="l"/>
              </a:tabLs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единиц в дюжине? 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4309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96752"/>
            <a:ext cx="79928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750"/>
              </a:spcAft>
              <a:tabLst>
                <a:tab pos="457200" algn="l"/>
              </a:tabLs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Когда сутки короче: зимой или летом? 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187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WordArt 2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3527425" cy="12954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ru-RU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2700000" scaled="1"/>
              </a:gra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3620" name="WordArt 20"/>
          <p:cNvSpPr>
            <a:spLocks noChangeArrowheads="1" noChangeShapeType="1" noTextEdit="1"/>
          </p:cNvSpPr>
          <p:nvPr/>
        </p:nvSpPr>
        <p:spPr bwMode="auto">
          <a:xfrm>
            <a:off x="539750" y="2349500"/>
            <a:ext cx="3730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3" name="WordArt 23"/>
          <p:cNvSpPr>
            <a:spLocks noChangeArrowheads="1" noChangeShapeType="1" noTextEdit="1"/>
          </p:cNvSpPr>
          <p:nvPr/>
        </p:nvSpPr>
        <p:spPr bwMode="auto">
          <a:xfrm>
            <a:off x="1115616" y="4292600"/>
            <a:ext cx="37187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4" name="WordArt 24"/>
          <p:cNvSpPr>
            <a:spLocks noChangeArrowheads="1" noChangeShapeType="1" noTextEdit="1"/>
          </p:cNvSpPr>
          <p:nvPr/>
        </p:nvSpPr>
        <p:spPr bwMode="auto">
          <a:xfrm>
            <a:off x="539750" y="5084763"/>
            <a:ext cx="33106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6" name="WordArt 26"/>
          <p:cNvSpPr>
            <a:spLocks noChangeArrowheads="1" noChangeShapeType="1" noTextEdit="1"/>
          </p:cNvSpPr>
          <p:nvPr/>
        </p:nvSpPr>
        <p:spPr bwMode="auto">
          <a:xfrm>
            <a:off x="2051720" y="5786439"/>
            <a:ext cx="37239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9" name="WordArt 29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32" name="WordArt 32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53633" name="WordArt 33"/>
          <p:cNvSpPr>
            <a:spLocks noChangeArrowheads="1" noChangeShapeType="1" noTextEdit="1"/>
          </p:cNvSpPr>
          <p:nvPr/>
        </p:nvSpPr>
        <p:spPr bwMode="auto">
          <a:xfrm>
            <a:off x="5445125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841" y="664225"/>
            <a:ext cx="1452994" cy="243883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539750" y="515895"/>
            <a:ext cx="6768554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Тройка лошадей пробежала 90 км. Сколько пробежала каждая лошадь?  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82786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animMotion origin="layout" path="M 3.61111E-6 2.96296E-6 L 0.53871 -0.2798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2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animMotion origin="layout" path="M -3.61111E-6 -3.7037E-7 L 0.47587 -0.5631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85" y="-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animMotion origin="layout" path="M 2.5E-6 3.7037E-7 L 0.5151 -0.6787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-3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animMotion origin="layout" path="M -2.77778E-7 3.01573E-6 L 0.38125 -0.8256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62" y="-4128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/>
      <p:bldP spid="153620" grpId="0" animBg="1"/>
      <p:bldP spid="153620" grpId="1" animBg="1"/>
      <p:bldP spid="153620" grpId="2" animBg="1"/>
      <p:bldP spid="153623" grpId="0" animBg="1"/>
      <p:bldP spid="153623" grpId="1" animBg="1"/>
      <p:bldP spid="153623" grpId="2" animBg="1"/>
      <p:bldP spid="153624" grpId="0" animBg="1"/>
      <p:bldP spid="153624" grpId="1" animBg="1"/>
      <p:bldP spid="153624" grpId="2" animBg="1"/>
      <p:bldP spid="153626" grpId="0" animBg="1"/>
      <p:bldP spid="153626" grpId="1" animBg="1"/>
      <p:bldP spid="153626" grpId="2" animBg="1"/>
      <p:bldP spid="153629" grpId="0" animBg="1"/>
      <p:bldP spid="153629" grpId="1" animBg="1"/>
      <p:bldP spid="153632" grpId="0" animBg="1"/>
      <p:bldP spid="153632" grpId="1" animBg="1"/>
      <p:bldP spid="153633" grpId="0" animBg="1"/>
      <p:bldP spid="153633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1369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750"/>
              </a:spcAft>
              <a:tabLst>
                <a:tab pos="457200" algn="l"/>
              </a:tabLs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Дед, бабка, внучка, Жучка, кошка, мышка тянули-тянули и вытянули репку. Сколько глаз смотрело на репку? 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693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82809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750"/>
              </a:spcAft>
              <a:tabLst>
                <a:tab pos="457200" algn="l"/>
              </a:tabLs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Из-под забора видно 8 пар лошадиных ног. Сколько этих животных во дворе? 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8029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24744"/>
            <a:ext cx="7920880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РАУНД 5     «МАТЕМАТИЧЕСКИЕ ГОЛОВОЛОМКИ»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6453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59832" y="476672"/>
            <a:ext cx="6912768" cy="5277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 ? а;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янин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? л;</a:t>
            </a:r>
            <a:endParaRPr lang="ru-RU" sz="4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? </a:t>
            </a: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жка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смор</a:t>
            </a: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а.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3391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700808"/>
            <a:ext cx="7632848" cy="1728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РАУНД 6     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«ВЕСЁЛЫЕ ЗАДАЧИ»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250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001000" cy="4597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насекомых в воздухе кружат?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насекомых в ухо мне жужжат?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Два жука и две пчелы,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Мухи две, две стрекозы,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Две осы, два комара.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Называть ответ пора!</a:t>
            </a:r>
            <a:endParaRPr lang="ru-RU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6392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964488" cy="453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Зайцы по лесу бежали,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Волчьи следы по дороге считали.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Стая большая волков здесь прошла.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Каждая лапа в снегу их видна. Оставили волки 120 следов.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Сколько, скажите, здесь было волков?</a:t>
            </a:r>
            <a:endParaRPr lang="ru-RU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7817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1640" y="476672"/>
            <a:ext cx="8676456" cy="453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птичьем дворе гусей дети кормили.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Целыми семьями их выводили.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Всего было 5 гусиных семей.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каждой семье по 12 детей,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папа и мама и бабушка с дедом. Сколько гусей собралось за обедом?</a:t>
            </a:r>
            <a:endParaRPr lang="ru-RU" sz="3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6298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9145016" cy="5242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Aft>
                <a:spcPts val="750"/>
              </a:spcAft>
            </a:pP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Лисица учила своих малышей.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750"/>
              </a:spcAft>
            </a:pP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Ловить под кустами веселых мышей.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750"/>
              </a:spcAft>
            </a:pP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Мыши услышали злую лису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750"/>
              </a:spcAft>
            </a:pP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спрятались все под елкой в лесу.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750"/>
              </a:spcAft>
            </a:pP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Мышек же было всего только пять,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750"/>
              </a:spcAft>
            </a:pP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каждой мамаши по девять мышат.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750"/>
              </a:spcAft>
            </a:pP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 сколько, скажите мышей и мышат 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750"/>
              </a:spcAft>
            </a:pP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Тихо под елью ветвистой сидят?</a:t>
            </a:r>
            <a:endParaRPr lang="ru-RU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1236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88640"/>
            <a:ext cx="6949280" cy="656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188913">
              <a:lnSpc>
                <a:spcPct val="115000"/>
              </a:lnSpc>
              <a:spcAft>
                <a:spcPts val="750"/>
              </a:spcAft>
            </a:pP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пригорке возле ёлок</a:t>
            </a:r>
            <a:endParaRPr lang="ru-RU" sz="27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188913">
              <a:lnSpc>
                <a:spcPct val="115000"/>
              </a:lnSpc>
              <a:spcAft>
                <a:spcPts val="750"/>
              </a:spcAft>
            </a:pP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Ёжик яблоки считал:</a:t>
            </a:r>
            <a:endParaRPr lang="ru-RU" sz="2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 под ёлкой, семь за ёлкой, </a:t>
            </a: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 в мешке за тем пригорком,</a:t>
            </a:r>
            <a:endParaRPr lang="ru-RU" sz="2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 в избе на третьей полке,</a:t>
            </a:r>
            <a:endParaRPr lang="ru-RU" sz="2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 под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лавкою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саду.</a:t>
            </a:r>
            <a:endParaRPr lang="ru-RU" sz="2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Ну а больше не найду.</a:t>
            </a:r>
            <a:endParaRPr lang="ru-RU" sz="2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яблоки зимою ёж будет</a:t>
            </a:r>
            <a:endParaRPr lang="ru-RU" sz="2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Грызть с </a:t>
            </a:r>
            <a:r>
              <a:rPr lang="ru-RU" sz="2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семьёю</a:t>
            </a: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7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сколько, как понять?</a:t>
            </a:r>
            <a:endParaRPr lang="ru-RU" sz="27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750"/>
              </a:spcAft>
            </a:pPr>
            <a:r>
              <a:rPr lang="ru-RU" sz="2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Ёж не может разобрать.</a:t>
            </a:r>
            <a:endParaRPr lang="ru-RU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91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WordArt 2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3527425" cy="12954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ru-RU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2700000" scaled="1"/>
              </a:gra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3620" name="WordArt 20"/>
          <p:cNvSpPr>
            <a:spLocks noChangeArrowheads="1" noChangeShapeType="1" noTextEdit="1"/>
          </p:cNvSpPr>
          <p:nvPr/>
        </p:nvSpPr>
        <p:spPr bwMode="auto">
          <a:xfrm>
            <a:off x="539750" y="2349500"/>
            <a:ext cx="3730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2" name="WordArt 22"/>
          <p:cNvSpPr>
            <a:spLocks noChangeArrowheads="1" noChangeShapeType="1" noTextEdit="1"/>
          </p:cNvSpPr>
          <p:nvPr/>
        </p:nvSpPr>
        <p:spPr bwMode="auto">
          <a:xfrm>
            <a:off x="539750" y="3716338"/>
            <a:ext cx="3730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3" name="WordArt 23"/>
          <p:cNvSpPr>
            <a:spLocks noChangeArrowheads="1" noChangeShapeType="1" noTextEdit="1"/>
          </p:cNvSpPr>
          <p:nvPr/>
        </p:nvSpPr>
        <p:spPr bwMode="auto">
          <a:xfrm>
            <a:off x="1115616" y="4292600"/>
            <a:ext cx="37187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4" name="WordArt 24"/>
          <p:cNvSpPr>
            <a:spLocks noChangeArrowheads="1" noChangeShapeType="1" noTextEdit="1"/>
          </p:cNvSpPr>
          <p:nvPr/>
        </p:nvSpPr>
        <p:spPr bwMode="auto">
          <a:xfrm>
            <a:off x="539750" y="5084763"/>
            <a:ext cx="33106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9" name="WordArt 29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32" name="WordArt 32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53633" name="WordArt 33"/>
          <p:cNvSpPr>
            <a:spLocks noChangeArrowheads="1" noChangeShapeType="1" noTextEdit="1"/>
          </p:cNvSpPr>
          <p:nvPr/>
        </p:nvSpPr>
        <p:spPr bwMode="auto">
          <a:xfrm>
            <a:off x="5445125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841" y="664225"/>
            <a:ext cx="1452994" cy="243883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79512" y="2025104"/>
            <a:ext cx="8496944" cy="4002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/>
              <a:t>В каждом углу комнаты сидят по 1 кошке. Напротив каждой сидит 3 кошки. Сколько всего кошек в комнате? 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532399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animMotion origin="layout" path="M 3.61111E-6 2.96296E-6 L 0.53871 -0.2798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2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animMotion origin="layout" path="M 3.61111E-6 -2.59259E-6 L 0.53871 -0.4791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2395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animMotion origin="layout" path="M -3.61111E-6 -3.7037E-7 L 0.47587 -0.5631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85" y="-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animMotion origin="layout" path="M 2.5E-6 3.7037E-7 L 0.5151 -0.678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-3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/>
      <p:bldP spid="153620" grpId="0" animBg="1"/>
      <p:bldP spid="153620" grpId="1" animBg="1"/>
      <p:bldP spid="153620" grpId="2" animBg="1"/>
      <p:bldP spid="153622" grpId="0" animBg="1"/>
      <p:bldP spid="153622" grpId="1" animBg="1"/>
      <p:bldP spid="153622" grpId="2" animBg="1"/>
      <p:bldP spid="153623" grpId="0" animBg="1"/>
      <p:bldP spid="153623" grpId="1" animBg="1"/>
      <p:bldP spid="153623" grpId="2" animBg="1"/>
      <p:bldP spid="153624" grpId="0" animBg="1"/>
      <p:bldP spid="153624" grpId="1" animBg="1"/>
      <p:bldP spid="153624" grpId="2" animBg="1"/>
      <p:bldP spid="153629" grpId="0" animBg="1"/>
      <p:bldP spid="153629" grpId="1" animBg="1"/>
      <p:bldP spid="153632" grpId="0" animBg="1"/>
      <p:bldP spid="153632" grpId="1" animBg="1"/>
      <p:bldP spid="153633" grpId="0" animBg="1"/>
      <p:bldP spid="153633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268760"/>
            <a:ext cx="6912768" cy="1777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РАУНД 7     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«ШИФРОВКА»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84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640960" cy="4990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9, 1, 5, 1, 25, 10.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18, 6, 26, 1, 20, 30. 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21, 14.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18, 1, 9, 3, 10, 3, 1, 20, 30.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1-А, 2-Б, 3-В, 4-Г, 5-Д, 6-Е, 7-Ё, 8-Ж, 9-З, 10-И, </a:t>
            </a: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11-Й, 12-К, 13-Л, 14-М, 15-Н, 16-О,17-П, 18-Р, 19-С, 20-Т, 21-У, 22-Ф,23-Х, 24-Ц, 25-Ч,26-Ш, 27-Щ, 28-Ъ, 29-Ы,</a:t>
            </a:r>
            <a:r>
              <a:rPr lang="ru-RU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30-Ь, 31-Э, 32-Ю, 33-Я.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3757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781" y="2564904"/>
            <a:ext cx="2664296" cy="28338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2" y="295385"/>
            <a:ext cx="2880320" cy="31683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575" y="1700808"/>
            <a:ext cx="2808312" cy="28483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1" y="3789040"/>
            <a:ext cx="2592288" cy="2895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95125">
            <a:off x="6219115" y="539699"/>
            <a:ext cx="2125806" cy="187220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91899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WordArt 2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3527425" cy="12954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ru-RU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2700000" scaled="1"/>
              </a:gra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3620" name="WordArt 20"/>
          <p:cNvSpPr>
            <a:spLocks noChangeArrowheads="1" noChangeShapeType="1" noTextEdit="1"/>
          </p:cNvSpPr>
          <p:nvPr/>
        </p:nvSpPr>
        <p:spPr bwMode="auto">
          <a:xfrm>
            <a:off x="539750" y="2349500"/>
            <a:ext cx="3730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2" name="WordArt 22"/>
          <p:cNvSpPr>
            <a:spLocks noChangeArrowheads="1" noChangeShapeType="1" noTextEdit="1"/>
          </p:cNvSpPr>
          <p:nvPr/>
        </p:nvSpPr>
        <p:spPr bwMode="auto">
          <a:xfrm>
            <a:off x="539750" y="3716338"/>
            <a:ext cx="3730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3" name="WordArt 23"/>
          <p:cNvSpPr>
            <a:spLocks noChangeArrowheads="1" noChangeShapeType="1" noTextEdit="1"/>
          </p:cNvSpPr>
          <p:nvPr/>
        </p:nvSpPr>
        <p:spPr bwMode="auto">
          <a:xfrm>
            <a:off x="1115616" y="4292600"/>
            <a:ext cx="37187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4" name="WordArt 24"/>
          <p:cNvSpPr>
            <a:spLocks noChangeArrowheads="1" noChangeShapeType="1" noTextEdit="1"/>
          </p:cNvSpPr>
          <p:nvPr/>
        </p:nvSpPr>
        <p:spPr bwMode="auto">
          <a:xfrm>
            <a:off x="539750" y="5084763"/>
            <a:ext cx="33106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6" name="WordArt 26"/>
          <p:cNvSpPr>
            <a:spLocks noChangeArrowheads="1" noChangeShapeType="1" noTextEdit="1"/>
          </p:cNvSpPr>
          <p:nvPr/>
        </p:nvSpPr>
        <p:spPr bwMode="auto">
          <a:xfrm>
            <a:off x="2051720" y="5786439"/>
            <a:ext cx="37239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9" name="WordArt 29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32" name="WordArt 32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53633" name="WordArt 33"/>
          <p:cNvSpPr>
            <a:spLocks noChangeArrowheads="1" noChangeShapeType="1" noTextEdit="1"/>
          </p:cNvSpPr>
          <p:nvPr/>
        </p:nvSpPr>
        <p:spPr bwMode="auto">
          <a:xfrm>
            <a:off x="5445125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841" y="664225"/>
            <a:ext cx="1452994" cy="243883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42739" y="1412063"/>
            <a:ext cx="78488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/>
              <a:t>Скворец съедает за день 100 г саранчи. Сколько граммов саранчи съедят 20 скворцов за 3 дня? 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58548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animMotion origin="layout" path="M 3.61111E-6 2.96296E-6 L 0.53871 -0.2798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2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animMotion origin="layout" path="M 3.61111E-6 -2.59259E-6 L 0.53871 -0.4791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2395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animMotion origin="layout" path="M -3.61111E-6 -3.7037E-7 L 0.47587 -0.5631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85" y="-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4"/>
                                    </p:cond>
                                  </p:endCondLst>
                                  <p:childTnLst>
                                    <p:animMotion origin="layout" path="M 2.5E-6 3.7037E-7 L 0.5151 -0.678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-3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9"/>
                                    </p:cond>
                                  </p:endCondLst>
                                  <p:childTnLst>
                                    <p:animMotion origin="layout" path="M -2.77778E-7 3.01573E-6 L 0.38125 -0.82563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62" y="-41281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1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/>
      <p:bldP spid="153620" grpId="0" animBg="1"/>
      <p:bldP spid="153620" grpId="1" animBg="1"/>
      <p:bldP spid="153620" grpId="2" animBg="1"/>
      <p:bldP spid="153622" grpId="0" animBg="1"/>
      <p:bldP spid="153622" grpId="1" animBg="1"/>
      <p:bldP spid="153622" grpId="2" animBg="1"/>
      <p:bldP spid="153623" grpId="0" animBg="1"/>
      <p:bldP spid="153623" grpId="1" animBg="1"/>
      <p:bldP spid="153623" grpId="2" animBg="1"/>
      <p:bldP spid="153624" grpId="0" animBg="1"/>
      <p:bldP spid="153624" grpId="1" animBg="1"/>
      <p:bldP spid="153624" grpId="2" animBg="1"/>
      <p:bldP spid="153626" grpId="0" animBg="1"/>
      <p:bldP spid="153626" grpId="1" animBg="1"/>
      <p:bldP spid="153626" grpId="2" animBg="1"/>
      <p:bldP spid="153629" grpId="0" animBg="1"/>
      <p:bldP spid="153629" grpId="1" animBg="1"/>
      <p:bldP spid="153632" grpId="0" animBg="1"/>
      <p:bldP spid="153632" grpId="1" animBg="1"/>
      <p:bldP spid="153633" grpId="0" animBg="1"/>
      <p:bldP spid="15363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WordArt 2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3527425" cy="12954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ru-RU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2700000" scaled="1"/>
              </a:gra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3620" name="WordArt 20"/>
          <p:cNvSpPr>
            <a:spLocks noChangeArrowheads="1" noChangeShapeType="1" noTextEdit="1"/>
          </p:cNvSpPr>
          <p:nvPr/>
        </p:nvSpPr>
        <p:spPr bwMode="auto">
          <a:xfrm>
            <a:off x="539750" y="2349500"/>
            <a:ext cx="3730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2" name="WordArt 22"/>
          <p:cNvSpPr>
            <a:spLocks noChangeArrowheads="1" noChangeShapeType="1" noTextEdit="1"/>
          </p:cNvSpPr>
          <p:nvPr/>
        </p:nvSpPr>
        <p:spPr bwMode="auto">
          <a:xfrm>
            <a:off x="539750" y="3716338"/>
            <a:ext cx="3730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3" name="WordArt 23"/>
          <p:cNvSpPr>
            <a:spLocks noChangeArrowheads="1" noChangeShapeType="1" noTextEdit="1"/>
          </p:cNvSpPr>
          <p:nvPr/>
        </p:nvSpPr>
        <p:spPr bwMode="auto">
          <a:xfrm>
            <a:off x="1115616" y="4292600"/>
            <a:ext cx="37187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6" name="WordArt 26"/>
          <p:cNvSpPr>
            <a:spLocks noChangeArrowheads="1" noChangeShapeType="1" noTextEdit="1"/>
          </p:cNvSpPr>
          <p:nvPr/>
        </p:nvSpPr>
        <p:spPr bwMode="auto">
          <a:xfrm>
            <a:off x="2051720" y="5786439"/>
            <a:ext cx="37239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9" name="WordArt 29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32" name="WordArt 32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53633" name="WordArt 33"/>
          <p:cNvSpPr>
            <a:spLocks noChangeArrowheads="1" noChangeShapeType="1" noTextEdit="1"/>
          </p:cNvSpPr>
          <p:nvPr/>
        </p:nvSpPr>
        <p:spPr bwMode="auto">
          <a:xfrm>
            <a:off x="5445125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841" y="664225"/>
            <a:ext cx="1452994" cy="243883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07504" y="1225621"/>
            <a:ext cx="822530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/>
              <a:t>100 кг макулатуры сохраняют одно дерево. Сколько деревьев сберегут школьники, если они соберут 1 тонну макулатуры?</a:t>
            </a:r>
            <a:r>
              <a:rPr lang="ru-RU" dirty="0"/>
              <a:t> 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77557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animMotion origin="layout" path="M 3.61111E-6 2.96296E-6 L 0.53871 -0.2798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2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animMotion origin="layout" path="M 3.61111E-6 -2.59259E-6 L 0.53871 -0.4791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2395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animMotion origin="layout" path="M -3.61111E-6 -3.7037E-7 L 0.47587 -0.5631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85" y="-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animMotion origin="layout" path="M -2.77778E-7 3.01573E-6 L 0.38125 -0.8256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62" y="-4128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/>
      <p:bldP spid="153620" grpId="0" animBg="1"/>
      <p:bldP spid="153620" grpId="1" animBg="1"/>
      <p:bldP spid="153620" grpId="2" animBg="1"/>
      <p:bldP spid="153622" grpId="0" animBg="1"/>
      <p:bldP spid="153622" grpId="1" animBg="1"/>
      <p:bldP spid="153622" grpId="2" animBg="1"/>
      <p:bldP spid="153623" grpId="0" animBg="1"/>
      <p:bldP spid="153623" grpId="1" animBg="1"/>
      <p:bldP spid="153623" grpId="2" animBg="1"/>
      <p:bldP spid="153626" grpId="0" animBg="1"/>
      <p:bldP spid="153626" grpId="1" animBg="1"/>
      <p:bldP spid="153626" grpId="2" animBg="1"/>
      <p:bldP spid="153629" grpId="0" animBg="1"/>
      <p:bldP spid="153629" grpId="1" animBg="1"/>
      <p:bldP spid="153632" grpId="0" animBg="1"/>
      <p:bldP spid="153632" grpId="1" animBg="1"/>
      <p:bldP spid="153633" grpId="0" animBg="1"/>
      <p:bldP spid="15363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WordArt 2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3527425" cy="12954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ru-RU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2700000" scaled="1"/>
              </a:gra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3620" name="WordArt 20"/>
          <p:cNvSpPr>
            <a:spLocks noChangeArrowheads="1" noChangeShapeType="1" noTextEdit="1"/>
          </p:cNvSpPr>
          <p:nvPr/>
        </p:nvSpPr>
        <p:spPr bwMode="auto">
          <a:xfrm>
            <a:off x="539750" y="2349500"/>
            <a:ext cx="3730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3" name="WordArt 23"/>
          <p:cNvSpPr>
            <a:spLocks noChangeArrowheads="1" noChangeShapeType="1" noTextEdit="1"/>
          </p:cNvSpPr>
          <p:nvPr/>
        </p:nvSpPr>
        <p:spPr bwMode="auto">
          <a:xfrm>
            <a:off x="1115616" y="4292600"/>
            <a:ext cx="37187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4" name="WordArt 24"/>
          <p:cNvSpPr>
            <a:spLocks noChangeArrowheads="1" noChangeShapeType="1" noTextEdit="1"/>
          </p:cNvSpPr>
          <p:nvPr/>
        </p:nvSpPr>
        <p:spPr bwMode="auto">
          <a:xfrm>
            <a:off x="539750" y="5084763"/>
            <a:ext cx="33106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6" name="WordArt 26"/>
          <p:cNvSpPr>
            <a:spLocks noChangeArrowheads="1" noChangeShapeType="1" noTextEdit="1"/>
          </p:cNvSpPr>
          <p:nvPr/>
        </p:nvSpPr>
        <p:spPr bwMode="auto">
          <a:xfrm>
            <a:off x="2051720" y="5786439"/>
            <a:ext cx="37239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29" name="WordArt 29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sp>
        <p:nvSpPr>
          <p:cNvPr id="153632" name="WordArt 32"/>
          <p:cNvSpPr>
            <a:spLocks noChangeArrowheads="1" noChangeShapeType="1" noTextEdit="1"/>
          </p:cNvSpPr>
          <p:nvPr/>
        </p:nvSpPr>
        <p:spPr bwMode="auto">
          <a:xfrm>
            <a:off x="5435600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53633" name="WordArt 33"/>
          <p:cNvSpPr>
            <a:spLocks noChangeArrowheads="1" noChangeShapeType="1" noTextEdit="1"/>
          </p:cNvSpPr>
          <p:nvPr/>
        </p:nvSpPr>
        <p:spPr bwMode="auto">
          <a:xfrm>
            <a:off x="5445125" y="5445125"/>
            <a:ext cx="5032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841" y="664225"/>
            <a:ext cx="1452994" cy="243883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51520" y="2492896"/>
            <a:ext cx="8496944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4400" dirty="0"/>
              <a:t>Сколько килограмм рапсового мёда могут собрать пчёлы с 5 га, если с 1 га они собирают 50 кг? 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084855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animMotion origin="layout" path="M 3.61111E-6 2.96296E-6 L 0.53871 -0.2798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27" y="-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2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animMotion origin="layout" path="M -3.61111E-6 -3.7037E-7 L 0.47587 -0.5631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85" y="-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53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animMotion origin="layout" path="M 2.5E-6 3.7037E-7 L 0.5151 -0.6787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-3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animMotion origin="layout" path="M -2.77778E-7 3.01573E-6 L 0.38125 -0.8256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62" y="-4128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/>
      <p:bldP spid="153620" grpId="0" animBg="1"/>
      <p:bldP spid="153620" grpId="1" animBg="1"/>
      <p:bldP spid="153620" grpId="2" animBg="1"/>
      <p:bldP spid="153623" grpId="0" animBg="1"/>
      <p:bldP spid="153623" grpId="1" animBg="1"/>
      <p:bldP spid="153623" grpId="2" animBg="1"/>
      <p:bldP spid="153624" grpId="0" animBg="1"/>
      <p:bldP spid="153624" grpId="1" animBg="1"/>
      <p:bldP spid="153624" grpId="2" animBg="1"/>
      <p:bldP spid="153626" grpId="0" animBg="1"/>
      <p:bldP spid="153626" grpId="1" animBg="1"/>
      <p:bldP spid="153626" grpId="2" animBg="1"/>
      <p:bldP spid="153629" grpId="0" animBg="1"/>
      <p:bldP spid="153629" grpId="1" animBg="1"/>
      <p:bldP spid="153632" grpId="0" animBg="1"/>
      <p:bldP spid="153632" grpId="1" animBg="1"/>
      <p:bldP spid="153633" grpId="0" animBg="1"/>
      <p:bldP spid="15363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3397" y="1628800"/>
            <a:ext cx="6981463" cy="1591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РАУНД 2 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«ДУМАЙ, РАЗМЫШЛЯЙ»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852936"/>
            <a:ext cx="1452994" cy="2438833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612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16632"/>
            <a:ext cx="1815455" cy="2399558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" y="-26681"/>
            <a:ext cx="1763688" cy="264553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551287" y="332656"/>
            <a:ext cx="64087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Отца неизвестного человека зовут Иван Петрович, а сына этого неизвестного человека – Сергей Александрович. Как зовут этого неизвестного человека?</a:t>
            </a:r>
          </a:p>
        </p:txBody>
      </p:sp>
    </p:spTree>
    <p:extLst>
      <p:ext uri="{BB962C8B-B14F-4D97-AF65-F5344CB8AC3E}">
        <p14:creationId xmlns:p14="http://schemas.microsoft.com/office/powerpoint/2010/main" val="8863937"/>
      </p:ext>
    </p:extLst>
  </p:cSld>
  <p:clrMapOvr>
    <a:masterClrMapping/>
  </p:clrMapOvr>
</p:sld>
</file>

<file path=ppt/theme/theme1.xml><?xml version="1.0" encoding="utf-8"?>
<a:theme xmlns:a="http://schemas.openxmlformats.org/drawingml/2006/main" name="мат2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мат2</Template>
  <TotalTime>554</TotalTime>
  <Words>872</Words>
  <Application>Microsoft Office PowerPoint</Application>
  <PresentationFormat>Паказ на экране (4:3)</PresentationFormat>
  <Paragraphs>89</Paragraphs>
  <Slides>42</Slides>
  <Notes>1</Notes>
  <HiddenSlides>0</HiddenSlides>
  <MMClips>0</MMClips>
  <ScaleCrop>false</ScaleCrop>
  <HeadingPairs>
    <vt:vector size="6" baseType="variant">
      <vt:variant>
        <vt:lpstr>Выкарыстоўваюцца шрыфты</vt:lpstr>
      </vt:variant>
      <vt:variant>
        <vt:i4>4</vt:i4>
      </vt:variant>
      <vt:variant>
        <vt:lpstr>Тэма</vt:lpstr>
      </vt:variant>
      <vt:variant>
        <vt:i4>1</vt:i4>
      </vt:variant>
      <vt:variant>
        <vt:lpstr>Загалоўкі слайдаў</vt:lpstr>
      </vt:variant>
      <vt:variant>
        <vt:i4>42</vt:i4>
      </vt:variant>
    </vt:vector>
  </HeadingPairs>
  <TitlesOfParts>
    <vt:vector size="47" baseType="lpstr">
      <vt:lpstr>Arial</vt:lpstr>
      <vt:lpstr>Calibri</vt:lpstr>
      <vt:lpstr>Georgia</vt:lpstr>
      <vt:lpstr>Times New Roman</vt:lpstr>
      <vt:lpstr>мат2</vt:lpstr>
      <vt:lpstr>Математический марафон 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</vt:vector>
  </TitlesOfParts>
  <Company>SPecialiST RePack, SanBuild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Маша Семенец</dc:creator>
  <cp:lastModifiedBy>Галина</cp:lastModifiedBy>
  <cp:revision>55</cp:revision>
  <dcterms:created xsi:type="dcterms:W3CDTF">2017-01-15T11:08:37Z</dcterms:created>
  <dcterms:modified xsi:type="dcterms:W3CDTF">2024-10-03T10:46:38Z</dcterms:modified>
</cp:coreProperties>
</file>